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16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8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589120" y="2514600"/>
            <a:ext cx="8915040" cy="226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54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54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54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ftr" idx="2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32" name="Freeform 6"/>
          <p:cNvSpPr/>
          <p:nvPr/>
        </p:nvSpPr>
        <p:spPr>
          <a:xfrm>
            <a:off x="0" y="4323960"/>
            <a:ext cx="1744200" cy="778320"/>
          </a:xfrm>
          <a:custGeom>
            <a:avLst/>
            <a:gdLst>
              <a:gd name="textAreaLeft" fmla="*/ 0 w 1744200"/>
              <a:gd name="textAreaRight" fmla="*/ 1744560 w 1744200"/>
              <a:gd name="textAreaTop" fmla="*/ 0 h 778320"/>
              <a:gd name="textAreaBottom" fmla="*/ 778680 h 778320"/>
            </a:gdLst>
            <a:ahLst/>
            <a:cxnLst/>
            <a:rect l="textAreaLeft" t="textAreaTop" r="textAreaRight" b="textAreaBottom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3"/>
          </p:nvPr>
        </p:nvSpPr>
        <p:spPr>
          <a:xfrm>
            <a:off x="531720" y="452952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B54FEE6-233F-46D0-84C2-1E7C099AD83B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457200"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  <a:lvl6pPr lvl="5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6pPr>
            <a:lvl7pPr lvl="6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7pPr>
          </a:lstStyle>
          <a:p>
            <a:pPr marL="343080" indent="-343080" algn="l" defTabSz="457200"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en-US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format tekstu konspektu</a:t>
            </a:r>
          </a:p>
          <a:p>
            <a:pPr marL="864000" lvl="1" indent="-324000" algn="l" defTabSz="457200"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 konspektu</a:t>
            </a:r>
          </a:p>
          <a:p>
            <a:pPr marL="1296000" lvl="2" indent="-288000" algn="l" defTabSz="4572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 konspektu</a:t>
            </a:r>
          </a:p>
          <a:p>
            <a:pPr marL="1728000" lvl="3" indent="-216000" algn="l" defTabSz="457200">
              <a:spcBef>
                <a:spcPts val="100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 konspektu</a:t>
            </a:r>
          </a:p>
          <a:p>
            <a:pPr marL="2160000" lvl="4" indent="-216000" algn="l" defTabSz="457200"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 konspektu</a:t>
            </a:r>
          </a:p>
          <a:p>
            <a:pPr marL="2592000" lvl="5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Szósty poziom konspektu</a:t>
            </a:r>
          </a:p>
          <a:p>
            <a:pPr marL="3024000" lvl="6" indent="-216000" algn="l" defTabSz="4572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Siódmy poziom konspektu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agłówek sekcji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07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8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9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0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1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2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3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4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5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6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7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8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19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320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1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2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3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4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5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6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7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8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29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0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31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32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2589120" y="2058840"/>
            <a:ext cx="8915040" cy="146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40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0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0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2589120" y="3530160"/>
            <a:ext cx="8915040" cy="86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20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0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20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dt" idx="28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 type="ftr" idx="29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337" name="Freeform 11"/>
          <p:cNvSpPr/>
          <p:nvPr/>
        </p:nvSpPr>
        <p:spPr>
          <a:xfrm flipV="1">
            <a:off x="-3960" y="31780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sldNum" idx="30"/>
          </p:nvPr>
        </p:nvSpPr>
        <p:spPr>
          <a:xfrm>
            <a:off x="531720" y="324396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3E3763F-B1D4-4AAB-B673-CB1D284B33A9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40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1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2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3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4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5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6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7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8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49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0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1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52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353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4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5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6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7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8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59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0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1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2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3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64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65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4313520" cy="377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7190640" y="2126160"/>
            <a:ext cx="4313520" cy="377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 type="dt" idx="31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0" name="PlaceHolder 5"/>
          <p:cNvSpPr>
            <a:spLocks noGrp="1"/>
          </p:cNvSpPr>
          <p:nvPr>
            <p:ph type="ftr" idx="32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371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PlaceHolder 6"/>
          <p:cNvSpPr>
            <a:spLocks noGrp="1"/>
          </p:cNvSpPr>
          <p:nvPr>
            <p:ph type="sldNum" idx="33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D023D18-35C5-483A-90BF-5663CD5C6043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orównanie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74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5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6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7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8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9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0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1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2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3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4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5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86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387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8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9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0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1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2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3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4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5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6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7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8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99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2939400" y="1972800"/>
            <a:ext cx="399240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2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 type="body"/>
          </p:nvPr>
        </p:nvSpPr>
        <p:spPr>
          <a:xfrm>
            <a:off x="2589120" y="2548800"/>
            <a:ext cx="4342680" cy="3353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 type="body"/>
          </p:nvPr>
        </p:nvSpPr>
        <p:spPr>
          <a:xfrm>
            <a:off x="7506720" y="1969560"/>
            <a:ext cx="3998520" cy="57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2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04" name="PlaceHolder 5"/>
          <p:cNvSpPr>
            <a:spLocks noGrp="1"/>
          </p:cNvSpPr>
          <p:nvPr>
            <p:ph type="body"/>
          </p:nvPr>
        </p:nvSpPr>
        <p:spPr>
          <a:xfrm>
            <a:off x="7166880" y="2545560"/>
            <a:ext cx="4338360" cy="3353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tabLst>
                <a:tab pos="0" algn="l"/>
              </a:tabLst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05" name="PlaceHolder 6"/>
          <p:cNvSpPr>
            <a:spLocks noGrp="1"/>
          </p:cNvSpPr>
          <p:nvPr>
            <p:ph type="dt" idx="34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6" name="PlaceHolder 7"/>
          <p:cNvSpPr>
            <a:spLocks noGrp="1"/>
          </p:cNvSpPr>
          <p:nvPr>
            <p:ph type="ftr" idx="35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407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8"/>
          <p:cNvSpPr>
            <a:spLocks noGrp="1"/>
          </p:cNvSpPr>
          <p:nvPr>
            <p:ph type="sldNum" idx="36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0F0D9EE-8771-4292-BA59-95BF6224683E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410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1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2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3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4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5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6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7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8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9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0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1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22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423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4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5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6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7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8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9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0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1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2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3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4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35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dt" idx="37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ftr" idx="38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439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 type="sldNum" idx="39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76817D0-43BC-42CA-AA11-F5BD3E13A78F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442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3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4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5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6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7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8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9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0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1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2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3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54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455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6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7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8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9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0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1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2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3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4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5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6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67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8" name="PlaceHolder 1"/>
          <p:cNvSpPr>
            <a:spLocks noGrp="1"/>
          </p:cNvSpPr>
          <p:nvPr>
            <p:ph type="dt" idx="40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ftr" idx="41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470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sldNum" idx="42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999F53C-D332-4AA5-80B9-06C3926D1F9D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Zawartość z podpisem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473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4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5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6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7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8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9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0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1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2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3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4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85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486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7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8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9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0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1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2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3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4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5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6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97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98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2589120" y="446040"/>
            <a:ext cx="3504960" cy="97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20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20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20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323040" y="446040"/>
            <a:ext cx="5181120" cy="5414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2589120" y="1598760"/>
            <a:ext cx="3504960" cy="4262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02" name="PlaceHolder 4"/>
          <p:cNvSpPr>
            <a:spLocks noGrp="1"/>
          </p:cNvSpPr>
          <p:nvPr>
            <p:ph type="dt" idx="43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3" name="PlaceHolder 5"/>
          <p:cNvSpPr>
            <a:spLocks noGrp="1"/>
          </p:cNvSpPr>
          <p:nvPr>
            <p:ph type="ftr" idx="44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504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5" name="PlaceHolder 6"/>
          <p:cNvSpPr>
            <a:spLocks noGrp="1"/>
          </p:cNvSpPr>
          <p:nvPr>
            <p:ph type="sldNum" idx="45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7EC7F28-6EEE-4F04-B58A-9FFEC1E7C4E1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raz z podpisem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6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507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8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9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0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1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2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3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4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5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6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7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8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19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520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1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2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3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4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5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6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7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8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9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0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1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532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3" name="PlaceHolder 1"/>
          <p:cNvSpPr>
            <a:spLocks noGrp="1"/>
          </p:cNvSpPr>
          <p:nvPr>
            <p:ph type="title"/>
          </p:nvPr>
        </p:nvSpPr>
        <p:spPr>
          <a:xfrm>
            <a:off x="2589120" y="4800600"/>
            <a:ext cx="8915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24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24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24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34" name="PlaceHolder 2"/>
          <p:cNvSpPr>
            <a:spLocks noGrp="1"/>
          </p:cNvSpPr>
          <p:nvPr>
            <p:ph type="pic"/>
          </p:nvPr>
        </p:nvSpPr>
        <p:spPr>
          <a:xfrm>
            <a:off x="2589120" y="635040"/>
            <a:ext cx="8915040" cy="3854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indent="0" algn="l">
              <a:buNone/>
            </a:pPr>
            <a:r>
              <a:rPr lang="pl-PL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Kliknij dwukrotnie, aby dodać obraz</a:t>
            </a:r>
          </a:p>
        </p:txBody>
      </p:sp>
      <p:sp>
        <p:nvSpPr>
          <p:cNvPr id="535" name="PlaceHolder 3"/>
          <p:cNvSpPr>
            <a:spLocks noGrp="1"/>
          </p:cNvSpPr>
          <p:nvPr>
            <p:ph type="body"/>
          </p:nvPr>
        </p:nvSpPr>
        <p:spPr>
          <a:xfrm>
            <a:off x="2589120" y="5367240"/>
            <a:ext cx="8915040" cy="49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36" name="PlaceHolder 4"/>
          <p:cNvSpPr>
            <a:spLocks noGrp="1"/>
          </p:cNvSpPr>
          <p:nvPr>
            <p:ph type="dt" idx="46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7" name="PlaceHolder 5"/>
          <p:cNvSpPr>
            <a:spLocks noGrp="1"/>
          </p:cNvSpPr>
          <p:nvPr>
            <p:ph type="ftr" idx="47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538" name="Freeform 11"/>
          <p:cNvSpPr/>
          <p:nvPr/>
        </p:nvSpPr>
        <p:spPr>
          <a:xfrm flipV="1">
            <a:off x="-3960" y="491184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9" name="PlaceHolder 6"/>
          <p:cNvSpPr>
            <a:spLocks noGrp="1"/>
          </p:cNvSpPr>
          <p:nvPr>
            <p:ph type="sldNum" idx="48"/>
          </p:nvPr>
        </p:nvSpPr>
        <p:spPr>
          <a:xfrm>
            <a:off x="531720" y="498312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18982C0-837C-41CB-A689-7443BC4D252F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tuł i podpis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36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7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8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9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0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1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4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6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7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8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49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0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1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6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7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8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9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0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1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2589120" y="609480"/>
            <a:ext cx="8915040" cy="311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8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2589120" y="4354200"/>
            <a:ext cx="8915040" cy="155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4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ftr" idx="5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66" name="Freeform 11"/>
          <p:cNvSpPr/>
          <p:nvPr/>
        </p:nvSpPr>
        <p:spPr>
          <a:xfrm flipV="1">
            <a:off x="-3960" y="31780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sldNum" idx="6"/>
          </p:nvPr>
        </p:nvSpPr>
        <p:spPr>
          <a:xfrm>
            <a:off x="531720" y="324396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197F213-5B54-44C0-AC96-58750F3AD7DD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ferta z podpisem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69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0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1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2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3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4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5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6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8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9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1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82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9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0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1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2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3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4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2850120" y="609480"/>
            <a:ext cx="839340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8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274920" y="3505320"/>
            <a:ext cx="7536240" cy="3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600" b="0" u="none" strike="noStrike">
                <a:solidFill>
                  <a:schemeClr val="dk1">
                    <a:lumMod val="50000"/>
                    <a:lumOff val="50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600" b="0" u="none" strike="noStrike">
                <a:solidFill>
                  <a:schemeClr val="dk1">
                    <a:lumMod val="50000"/>
                    <a:lumOff val="50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6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2589120" y="4354200"/>
            <a:ext cx="8915040" cy="155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dt" idx="7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ftr" idx="8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100" name="Freeform 11"/>
          <p:cNvSpPr/>
          <p:nvPr/>
        </p:nvSpPr>
        <p:spPr>
          <a:xfrm flipV="1">
            <a:off x="-3960" y="31780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sldNum" idx="9"/>
          </p:nvPr>
        </p:nvSpPr>
        <p:spPr>
          <a:xfrm>
            <a:off x="531720" y="324396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2EA3ECD-2A71-4569-B1F9-DF3D6487C902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TextBox 13"/>
          <p:cNvSpPr/>
          <p:nvPr/>
        </p:nvSpPr>
        <p:spPr>
          <a:xfrm>
            <a:off x="2467800" y="6480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“</a:t>
            </a:r>
            <a:endParaRPr lang="pl-PL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4"/>
          <p:cNvSpPr/>
          <p:nvPr/>
        </p:nvSpPr>
        <p:spPr>
          <a:xfrm>
            <a:off x="11115000" y="29052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”</a:t>
            </a:r>
            <a:endParaRPr lang="pl-PL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rta nazwy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105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6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7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8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9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0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1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2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3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4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5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6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7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118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9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0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3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4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5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6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7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8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0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2589120" y="2438280"/>
            <a:ext cx="8915040" cy="2724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8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2589120" y="5181480"/>
            <a:ext cx="891504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dt" idx="10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ftr" idx="11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135" name="Freeform 11"/>
          <p:cNvSpPr/>
          <p:nvPr/>
        </p:nvSpPr>
        <p:spPr>
          <a:xfrm flipV="1">
            <a:off x="-3960" y="491184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PlaceHolder 5"/>
          <p:cNvSpPr>
            <a:spLocks noGrp="1"/>
          </p:cNvSpPr>
          <p:nvPr>
            <p:ph type="sldNum" idx="12"/>
          </p:nvPr>
        </p:nvSpPr>
        <p:spPr>
          <a:xfrm>
            <a:off x="531720" y="498312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BD69245-CBFC-4DAC-AD7E-33D2052ECDFC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rta nazwy cytatu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138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9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1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2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3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5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6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7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8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9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0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151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2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3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4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5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6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7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8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59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0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1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62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63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2850120" y="609480"/>
            <a:ext cx="8393400" cy="2895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8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2589120" y="4343400"/>
            <a:ext cx="891504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24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2589120" y="5181480"/>
            <a:ext cx="891504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dt" idx="13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 idx="14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169" name="Freeform 11"/>
          <p:cNvSpPr/>
          <p:nvPr/>
        </p:nvSpPr>
        <p:spPr>
          <a:xfrm flipV="1">
            <a:off x="-3960" y="491184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sldNum" idx="15"/>
          </p:nvPr>
        </p:nvSpPr>
        <p:spPr>
          <a:xfrm>
            <a:off x="531720" y="498312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83E73B8-3B0C-41C6-B951-1E1D1A533EA4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1" name="TextBox 16"/>
          <p:cNvSpPr/>
          <p:nvPr/>
        </p:nvSpPr>
        <p:spPr>
          <a:xfrm>
            <a:off x="2467800" y="6480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“</a:t>
            </a:r>
            <a:endParaRPr lang="pl-PL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17"/>
          <p:cNvSpPr/>
          <p:nvPr/>
        </p:nvSpPr>
        <p:spPr>
          <a:xfrm>
            <a:off x="11115000" y="2905200"/>
            <a:ext cx="60912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en-US" sz="8000" b="0" u="none" strike="noStrike">
                <a:solidFill>
                  <a:schemeClr val="accent1"/>
                </a:solidFill>
                <a:effectLst/>
                <a:uFillTx/>
                <a:latin typeface="Arial"/>
              </a:rPr>
              <a:t>”</a:t>
            </a:r>
            <a:endParaRPr lang="pl-PL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wda lub fałsz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174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5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6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7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8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9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0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1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3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187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9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0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1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3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4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5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6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7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8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9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2589120" y="627480"/>
            <a:ext cx="8915040" cy="287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l" defTabSz="457200">
              <a:lnSpc>
                <a:spcPct val="100000"/>
              </a:lnSpc>
              <a:buNone/>
              <a:def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48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48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2589120" y="4343400"/>
            <a:ext cx="8915040" cy="837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>
                <a:solidFill>
                  <a:schemeClr val="accent1"/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24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2589120" y="5181480"/>
            <a:ext cx="8915040" cy="72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>
            <a:lvl1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  <a:def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65000"/>
                    <a:lumOff val="3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65000"/>
                  <a:lumOff val="3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dt" idx="16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ftr" idx="17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205" name="Freeform 11"/>
          <p:cNvSpPr/>
          <p:nvPr/>
        </p:nvSpPr>
        <p:spPr>
          <a:xfrm flipV="1">
            <a:off x="-3960" y="491184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sldNum" idx="18"/>
          </p:nvPr>
        </p:nvSpPr>
        <p:spPr>
          <a:xfrm>
            <a:off x="531720" y="498312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5619857-EE6A-4941-8828-93A8D715E9D9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208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9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0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1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3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5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7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9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0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221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2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3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5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7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9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1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33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8858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dt" idx="19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 type="ftr" idx="20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238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5"/>
          <p:cNvSpPr>
            <a:spLocks noGrp="1"/>
          </p:cNvSpPr>
          <p:nvPr>
            <p:ph type="sldNum" idx="21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9A947C1-2658-443D-B2AA-A0026D709256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241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2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3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4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5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6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7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8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49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0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1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2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3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254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5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6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7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8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59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0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1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2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3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4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65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6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9294840" y="627480"/>
            <a:ext cx="2207160" cy="52833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2589120" y="627480"/>
            <a:ext cx="6476760" cy="52833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dt" idx="22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ftr" idx="23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271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5"/>
          <p:cNvSpPr>
            <a:spLocks noGrp="1"/>
          </p:cNvSpPr>
          <p:nvPr>
            <p:ph type="sldNum" idx="24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215FEAD-9025-4C65-AF2E-05B7CD28B5F4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bg>
      <p:bgPr>
        <a:gradFill rotWithShape="0">
          <a:gsLst>
            <a:gs pos="0">
              <a:srgbClr val="FFFFFF"/>
            </a:gs>
            <a:gs pos="100000">
              <a:srgbClr val="C5DEE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22"/>
          <p:cNvGrpSpPr/>
          <p:nvPr/>
        </p:nvGrpSpPr>
        <p:grpSpPr>
          <a:xfrm>
            <a:off x="0" y="228600"/>
            <a:ext cx="2851200" cy="6638400"/>
            <a:chOff x="0" y="228600"/>
            <a:chExt cx="2851200" cy="6638400"/>
          </a:xfrm>
        </p:grpSpPr>
        <p:sp>
          <p:nvSpPr>
            <p:cNvPr id="274" name="Freeform 11"/>
            <p:cNvSpPr/>
            <p:nvPr/>
          </p:nvSpPr>
          <p:spPr>
            <a:xfrm>
              <a:off x="0" y="2575080"/>
              <a:ext cx="100440" cy="625680"/>
            </a:xfrm>
            <a:custGeom>
              <a:avLst/>
              <a:gdLst>
                <a:gd name="textAreaLeft" fmla="*/ 0 w 100440"/>
                <a:gd name="textAreaRight" fmla="*/ 100800 w 100440"/>
                <a:gd name="textAreaTop" fmla="*/ 0 h 625680"/>
                <a:gd name="textAreaBottom" fmla="*/ 626040 h 625680"/>
              </a:gdLst>
              <a:ahLst/>
              <a:cxnLst/>
              <a:rect l="textAreaLeft" t="textAreaTop" r="textAreaRight" b="textAreaBottom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5" name="Freeform 12"/>
            <p:cNvSpPr/>
            <p:nvPr/>
          </p:nvSpPr>
          <p:spPr>
            <a:xfrm>
              <a:off x="128520" y="3156480"/>
              <a:ext cx="646200" cy="2322000"/>
            </a:xfrm>
            <a:custGeom>
              <a:avLst/>
              <a:gdLst>
                <a:gd name="textAreaLeft" fmla="*/ 0 w 646200"/>
                <a:gd name="textAreaRight" fmla="*/ 646560 w 646200"/>
                <a:gd name="textAreaTop" fmla="*/ 0 h 2322000"/>
                <a:gd name="textAreaBottom" fmla="*/ 2322360 h 2322000"/>
              </a:gdLst>
              <a:ahLst/>
              <a:cxnLst/>
              <a:rect l="textAreaLeft" t="textAreaTop" r="textAreaRight" b="textAreaBottom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6" name="Freeform 13"/>
            <p:cNvSpPr/>
            <p:nvPr/>
          </p:nvSpPr>
          <p:spPr>
            <a:xfrm>
              <a:off x="807120" y="5447160"/>
              <a:ext cx="609120" cy="1419840"/>
            </a:xfrm>
            <a:custGeom>
              <a:avLst/>
              <a:gdLst>
                <a:gd name="textAreaLeft" fmla="*/ 0 w 609120"/>
                <a:gd name="textAreaRight" fmla="*/ 609480 w 609120"/>
                <a:gd name="textAreaTop" fmla="*/ 0 h 1419840"/>
                <a:gd name="textAreaBottom" fmla="*/ 1420200 h 1419840"/>
              </a:gdLst>
              <a:ahLst/>
              <a:cxnLst/>
              <a:rect l="textAreaLeft" t="textAreaTop" r="textAreaRight" b="textAreaBottom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7" name="Freeform 14"/>
            <p:cNvSpPr/>
            <p:nvPr/>
          </p:nvSpPr>
          <p:spPr>
            <a:xfrm>
              <a:off x="959760" y="6503760"/>
              <a:ext cx="171000" cy="363240"/>
            </a:xfrm>
            <a:custGeom>
              <a:avLst/>
              <a:gdLst>
                <a:gd name="textAreaLeft" fmla="*/ 0 w 171000"/>
                <a:gd name="textAreaRight" fmla="*/ 171360 w 171000"/>
                <a:gd name="textAreaTop" fmla="*/ 0 h 363240"/>
                <a:gd name="textAreaBottom" fmla="*/ 363600 h 363240"/>
              </a:gdLst>
              <a:ahLst/>
              <a:cxnLst/>
              <a:rect l="textAreaLeft" t="textAreaTop" r="textAreaRight" b="textAreaBottom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8" name="Freeform 15"/>
            <p:cNvSpPr/>
            <p:nvPr/>
          </p:nvSpPr>
          <p:spPr>
            <a:xfrm>
              <a:off x="100800" y="3201120"/>
              <a:ext cx="821520" cy="3328200"/>
            </a:xfrm>
            <a:custGeom>
              <a:avLst/>
              <a:gdLst>
                <a:gd name="textAreaLeft" fmla="*/ 0 w 821520"/>
                <a:gd name="textAreaRight" fmla="*/ 821880 w 821520"/>
                <a:gd name="textAreaTop" fmla="*/ 0 h 3328200"/>
                <a:gd name="textAreaBottom" fmla="*/ 3328560 h 3328200"/>
              </a:gdLst>
              <a:ahLst/>
              <a:cxnLst/>
              <a:rect l="textAreaLeft" t="textAreaTop" r="textAreaRight" b="textAreaBottom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79" name="Freeform 16"/>
            <p:cNvSpPr/>
            <p:nvPr/>
          </p:nvSpPr>
          <p:spPr>
            <a:xfrm>
              <a:off x="22320" y="228600"/>
              <a:ext cx="105840" cy="2927520"/>
            </a:xfrm>
            <a:custGeom>
              <a:avLst/>
              <a:gdLst>
                <a:gd name="textAreaLeft" fmla="*/ 0 w 105840"/>
                <a:gd name="textAreaRight" fmla="*/ 106200 w 105840"/>
                <a:gd name="textAreaTop" fmla="*/ 0 h 2927520"/>
                <a:gd name="textAreaBottom" fmla="*/ 2927880 h 2927520"/>
              </a:gdLst>
              <a:ahLst/>
              <a:cxnLst/>
              <a:rect l="textAreaLeft" t="textAreaTop" r="textAreaRight" b="textAreaBottom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0" name="Freeform 17"/>
            <p:cNvSpPr/>
            <p:nvPr/>
          </p:nvSpPr>
          <p:spPr>
            <a:xfrm>
              <a:off x="78120" y="2944080"/>
              <a:ext cx="77760" cy="493560"/>
            </a:xfrm>
            <a:custGeom>
              <a:avLst/>
              <a:gdLst>
                <a:gd name="textAreaLeft" fmla="*/ 0 w 77760"/>
                <a:gd name="textAreaRight" fmla="*/ 78120 w 77760"/>
                <a:gd name="textAreaTop" fmla="*/ 0 h 493560"/>
                <a:gd name="textAreaBottom" fmla="*/ 493920 h 49356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1" name="Freeform 18"/>
            <p:cNvSpPr/>
            <p:nvPr/>
          </p:nvSpPr>
          <p:spPr>
            <a:xfrm>
              <a:off x="769680" y="5478840"/>
              <a:ext cx="189720" cy="1024560"/>
            </a:xfrm>
            <a:custGeom>
              <a:avLst/>
              <a:gdLst>
                <a:gd name="textAreaLeft" fmla="*/ 0 w 189720"/>
                <a:gd name="textAreaRight" fmla="*/ 190080 w 189720"/>
                <a:gd name="textAreaTop" fmla="*/ 0 h 1024560"/>
                <a:gd name="textAreaBottom" fmla="*/ 1024920 h 1024560"/>
              </a:gdLst>
              <a:ahLst/>
              <a:cxnLst/>
              <a:rect l="textAreaLeft" t="textAreaTop" r="textAreaRight" b="textAreaBottom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2" name="Freeform 19"/>
            <p:cNvSpPr/>
            <p:nvPr/>
          </p:nvSpPr>
          <p:spPr>
            <a:xfrm>
              <a:off x="775440" y="1398960"/>
              <a:ext cx="2075760" cy="4047840"/>
            </a:xfrm>
            <a:custGeom>
              <a:avLst/>
              <a:gdLst>
                <a:gd name="textAreaLeft" fmla="*/ 0 w 2075760"/>
                <a:gd name="textAreaRight" fmla="*/ 2076120 w 2075760"/>
                <a:gd name="textAreaTop" fmla="*/ 0 h 4047840"/>
                <a:gd name="textAreaBottom" fmla="*/ 4048200 h 4047840"/>
              </a:gdLst>
              <a:ahLst/>
              <a:cxnLst/>
              <a:rect l="textAreaLeft" t="textAreaTop" r="textAreaRight" b="textAreaBottom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3" name="Freeform 20"/>
            <p:cNvSpPr/>
            <p:nvPr/>
          </p:nvSpPr>
          <p:spPr>
            <a:xfrm>
              <a:off x="922680" y="6530040"/>
              <a:ext cx="161640" cy="336960"/>
            </a:xfrm>
            <a:custGeom>
              <a:avLst/>
              <a:gdLst>
                <a:gd name="textAreaLeft" fmla="*/ 0 w 161640"/>
                <a:gd name="textAreaRight" fmla="*/ 162000 w 161640"/>
                <a:gd name="textAreaTop" fmla="*/ 0 h 336960"/>
                <a:gd name="textAreaBottom" fmla="*/ 337320 h 336960"/>
              </a:gdLst>
              <a:ahLst/>
              <a:cxnLst/>
              <a:rect l="textAreaLeft" t="textAreaTop" r="textAreaRight" b="textAreaBottom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4" name="Freeform 21"/>
            <p:cNvSpPr/>
            <p:nvPr/>
          </p:nvSpPr>
          <p:spPr>
            <a:xfrm>
              <a:off x="769680" y="5359320"/>
              <a:ext cx="37080" cy="221400"/>
            </a:xfrm>
            <a:custGeom>
              <a:avLst/>
              <a:gdLst>
                <a:gd name="textAreaLeft" fmla="*/ 0 w 37080"/>
                <a:gd name="textAreaRight" fmla="*/ 37440 w 37080"/>
                <a:gd name="textAreaTop" fmla="*/ 0 h 221400"/>
                <a:gd name="textAreaBottom" fmla="*/ 221760 h 22140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5" name="Freeform 22"/>
            <p:cNvSpPr/>
            <p:nvPr/>
          </p:nvSpPr>
          <p:spPr>
            <a:xfrm>
              <a:off x="849960" y="6244560"/>
              <a:ext cx="238320" cy="622080"/>
            </a:xfrm>
            <a:custGeom>
              <a:avLst/>
              <a:gdLst>
                <a:gd name="textAreaLeft" fmla="*/ 0 w 238320"/>
                <a:gd name="textAreaRight" fmla="*/ 238680 w 238320"/>
                <a:gd name="textAreaTop" fmla="*/ 0 h 622080"/>
                <a:gd name="textAreaBottom" fmla="*/ 622440 h 622080"/>
              </a:gdLst>
              <a:ahLst/>
              <a:cxnLst/>
              <a:rect l="textAreaLeft" t="textAreaTop" r="textAreaRight" b="textAreaBottom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86" name="Group 9"/>
          <p:cNvGrpSpPr/>
          <p:nvPr/>
        </p:nvGrpSpPr>
        <p:grpSpPr>
          <a:xfrm>
            <a:off x="27360" y="0"/>
            <a:ext cx="2356200" cy="6852960"/>
            <a:chOff x="27360" y="0"/>
            <a:chExt cx="2356200" cy="6852960"/>
          </a:xfrm>
        </p:grpSpPr>
        <p:sp>
          <p:nvSpPr>
            <p:cNvPr id="287" name="Freeform 27"/>
            <p:cNvSpPr/>
            <p:nvPr/>
          </p:nvSpPr>
          <p:spPr>
            <a:xfrm>
              <a:off x="27360" y="0"/>
              <a:ext cx="493920" cy="4400640"/>
            </a:xfrm>
            <a:custGeom>
              <a:avLst/>
              <a:gdLst>
                <a:gd name="textAreaLeft" fmla="*/ 0 w 493920"/>
                <a:gd name="textAreaRight" fmla="*/ 494280 w 493920"/>
                <a:gd name="textAreaTop" fmla="*/ 0 h 4400640"/>
                <a:gd name="textAreaBottom" fmla="*/ 4401000 h 4400640"/>
              </a:gdLst>
              <a:ahLst/>
              <a:cxnLst/>
              <a:rect l="textAreaLeft" t="textAreaTop" r="textAreaRight" b="textAreaBottom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8" name="Freeform 28"/>
            <p:cNvSpPr/>
            <p:nvPr/>
          </p:nvSpPr>
          <p:spPr>
            <a:xfrm>
              <a:off x="550440" y="4316400"/>
              <a:ext cx="423000" cy="1580400"/>
            </a:xfrm>
            <a:custGeom>
              <a:avLst/>
              <a:gdLst>
                <a:gd name="textAreaLeft" fmla="*/ 0 w 423000"/>
                <a:gd name="textAreaRight" fmla="*/ 423360 w 423000"/>
                <a:gd name="textAreaTop" fmla="*/ 0 h 1580400"/>
                <a:gd name="textAreaBottom" fmla="*/ 1580760 h 1580400"/>
              </a:gdLst>
              <a:ahLst/>
              <a:cxnLst/>
              <a:rect l="textAreaLeft" t="textAreaTop" r="textAreaRight" b="textAreaBottom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89" name="Freeform 29"/>
            <p:cNvSpPr/>
            <p:nvPr/>
          </p:nvSpPr>
          <p:spPr>
            <a:xfrm>
              <a:off x="1006200" y="5862600"/>
              <a:ext cx="430560" cy="990360"/>
            </a:xfrm>
            <a:custGeom>
              <a:avLst/>
              <a:gdLst>
                <a:gd name="textAreaLeft" fmla="*/ 0 w 430560"/>
                <a:gd name="textAreaRight" fmla="*/ 430920 w 430560"/>
                <a:gd name="textAreaTop" fmla="*/ 0 h 990360"/>
                <a:gd name="textAreaBottom" fmla="*/ 990720 h 990360"/>
              </a:gdLst>
              <a:ahLst/>
              <a:cxnLst/>
              <a:rect l="textAreaLeft" t="textAreaTop" r="textAreaRight" b="textAreaBottom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0" name="Freeform 30"/>
            <p:cNvSpPr/>
            <p:nvPr/>
          </p:nvSpPr>
          <p:spPr>
            <a:xfrm>
              <a:off x="521640" y="4364280"/>
              <a:ext cx="551520" cy="2235600"/>
            </a:xfrm>
            <a:custGeom>
              <a:avLst/>
              <a:gdLst>
                <a:gd name="textAreaLeft" fmla="*/ 0 w 551520"/>
                <a:gd name="textAreaRight" fmla="*/ 551880 w 551520"/>
                <a:gd name="textAreaTop" fmla="*/ 0 h 2235600"/>
                <a:gd name="textAreaBottom" fmla="*/ 2235960 h 2235600"/>
              </a:gdLst>
              <a:ahLst/>
              <a:cxnLst/>
              <a:rect l="textAreaLeft" t="textAreaTop" r="textAreaRight" b="textAreaBottom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1" name="Freeform 31"/>
            <p:cNvSpPr/>
            <p:nvPr/>
          </p:nvSpPr>
          <p:spPr>
            <a:xfrm>
              <a:off x="468000" y="1289160"/>
              <a:ext cx="173880" cy="3026880"/>
            </a:xfrm>
            <a:custGeom>
              <a:avLst/>
              <a:gdLst>
                <a:gd name="textAreaLeft" fmla="*/ 0 w 173880"/>
                <a:gd name="textAreaRight" fmla="*/ 174240 w 173880"/>
                <a:gd name="textAreaTop" fmla="*/ 0 h 3026880"/>
                <a:gd name="textAreaBottom" fmla="*/ 3027240 h 3026880"/>
              </a:gdLst>
              <a:ahLst/>
              <a:cxnLst/>
              <a:rect l="textAreaLeft" t="textAreaTop" r="textAreaRight" b="textAreaBottom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2" name="Freeform 32"/>
            <p:cNvSpPr/>
            <p:nvPr/>
          </p:nvSpPr>
          <p:spPr>
            <a:xfrm>
              <a:off x="1111680" y="6571440"/>
              <a:ext cx="133920" cy="281160"/>
            </a:xfrm>
            <a:custGeom>
              <a:avLst/>
              <a:gdLst>
                <a:gd name="textAreaLeft" fmla="*/ 0 w 133920"/>
                <a:gd name="textAreaRight" fmla="*/ 134280 w 133920"/>
                <a:gd name="textAreaTop" fmla="*/ 0 h 281160"/>
                <a:gd name="textAreaBottom" fmla="*/ 281520 h 281160"/>
              </a:gdLst>
              <a:ahLst/>
              <a:cxnLst/>
              <a:rect l="textAreaLeft" t="textAreaTop" r="textAreaRight" b="textAreaBottom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3" name="Freeform 33"/>
            <p:cNvSpPr/>
            <p:nvPr/>
          </p:nvSpPr>
          <p:spPr>
            <a:xfrm>
              <a:off x="502560" y="4107600"/>
              <a:ext cx="82080" cy="511200"/>
            </a:xfrm>
            <a:custGeom>
              <a:avLst/>
              <a:gdLst>
                <a:gd name="textAreaLeft" fmla="*/ 0 w 82080"/>
                <a:gd name="textAreaRight" fmla="*/ 82440 w 82080"/>
                <a:gd name="textAreaTop" fmla="*/ 0 h 511200"/>
                <a:gd name="textAreaBottom" fmla="*/ 511560 h 511200"/>
              </a:gdLst>
              <a:ahLst/>
              <a:cxnLst/>
              <a:rect l="textAreaLeft" t="textAreaTop" r="textAreaRight" b="textAreaBottom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4" name="Freeform 34"/>
            <p:cNvSpPr/>
            <p:nvPr/>
          </p:nvSpPr>
          <p:spPr>
            <a:xfrm>
              <a:off x="973800" y="3145680"/>
              <a:ext cx="1409760" cy="2716560"/>
            </a:xfrm>
            <a:custGeom>
              <a:avLst/>
              <a:gdLst>
                <a:gd name="textAreaLeft" fmla="*/ 0 w 1409760"/>
                <a:gd name="textAreaRight" fmla="*/ 1410120 w 1409760"/>
                <a:gd name="textAreaTop" fmla="*/ 0 h 2716560"/>
                <a:gd name="textAreaBottom" fmla="*/ 2716920 h 2716560"/>
              </a:gdLst>
              <a:ahLst/>
              <a:cxnLst/>
              <a:rect l="textAreaLeft" t="textAreaTop" r="textAreaRight" b="textAreaBottom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5" name="Freeform 35"/>
            <p:cNvSpPr/>
            <p:nvPr/>
          </p:nvSpPr>
          <p:spPr>
            <a:xfrm>
              <a:off x="1073520" y="6600240"/>
              <a:ext cx="120240" cy="252720"/>
            </a:xfrm>
            <a:custGeom>
              <a:avLst/>
              <a:gdLst>
                <a:gd name="textAreaLeft" fmla="*/ 0 w 120240"/>
                <a:gd name="textAreaRight" fmla="*/ 120600 w 120240"/>
                <a:gd name="textAreaTop" fmla="*/ 0 h 252720"/>
                <a:gd name="textAreaBottom" fmla="*/ 253080 h 252720"/>
              </a:gdLst>
              <a:ahLst/>
              <a:cxnLst/>
              <a:rect l="textAreaLeft" t="textAreaTop" r="textAreaRight" b="textAreaBottom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6" name="Freeform 36"/>
            <p:cNvSpPr/>
            <p:nvPr/>
          </p:nvSpPr>
          <p:spPr>
            <a:xfrm>
              <a:off x="973800" y="5897160"/>
              <a:ext cx="137520" cy="673920"/>
            </a:xfrm>
            <a:custGeom>
              <a:avLst/>
              <a:gdLst>
                <a:gd name="textAreaLeft" fmla="*/ 0 w 137520"/>
                <a:gd name="textAreaRight" fmla="*/ 137880 w 137520"/>
                <a:gd name="textAreaTop" fmla="*/ 0 h 673920"/>
                <a:gd name="textAreaBottom" fmla="*/ 674280 h 673920"/>
              </a:gdLst>
              <a:ahLst/>
              <a:cxnLst/>
              <a:rect l="textAreaLeft" t="textAreaTop" r="textAreaRight" b="textAreaBottom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7" name="Freeform 37"/>
            <p:cNvSpPr/>
            <p:nvPr/>
          </p:nvSpPr>
          <p:spPr>
            <a:xfrm>
              <a:off x="973800" y="5772600"/>
              <a:ext cx="37800" cy="227520"/>
            </a:xfrm>
            <a:custGeom>
              <a:avLst/>
              <a:gdLst>
                <a:gd name="textAreaLeft" fmla="*/ 0 w 37800"/>
                <a:gd name="textAreaRight" fmla="*/ 38160 w 37800"/>
                <a:gd name="textAreaTop" fmla="*/ 0 h 227520"/>
                <a:gd name="textAreaBottom" fmla="*/ 227880 h 227520"/>
              </a:gdLst>
              <a:ahLst/>
              <a:cxnLst/>
              <a:rect l="textAreaLeft" t="textAreaTop" r="textAreaRight" b="textAreaBottom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98" name="Freeform 38"/>
            <p:cNvSpPr/>
            <p:nvPr/>
          </p:nvSpPr>
          <p:spPr>
            <a:xfrm>
              <a:off x="1006200" y="6322680"/>
              <a:ext cx="210240" cy="530280"/>
            </a:xfrm>
            <a:custGeom>
              <a:avLst/>
              <a:gdLst>
                <a:gd name="textAreaLeft" fmla="*/ 0 w 210240"/>
                <a:gd name="textAreaRight" fmla="*/ 210600 w 210240"/>
                <a:gd name="textAreaTop" fmla="*/ 0 h 530280"/>
                <a:gd name="textAreaBottom" fmla="*/ 530640 h 530280"/>
              </a:gdLst>
              <a:ahLst/>
              <a:cxnLst/>
              <a:rect l="textAreaLeft" t="textAreaTop" r="textAreaRight" b="textAreaBottom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pl-PL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99" name="Rectangle 6"/>
          <p:cNvSpPr/>
          <p:nvPr/>
        </p:nvSpPr>
        <p:spPr>
          <a:xfrm>
            <a:off x="0" y="0"/>
            <a:ext cx="182520" cy="685764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38160" dist="2556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Kliknij, aby edytować styl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2589120" y="2133720"/>
            <a:ext cx="8915040" cy="377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1pPr>
            <a:lvl2pPr lvl="1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2pPr>
            <a:lvl3pPr lvl="2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3pPr>
            <a:lvl4pPr lvl="3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4pPr>
            <a:lvl5pPr lvl="4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  <a:def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defRPr>
            </a:lvl5pPr>
          </a:lstStyle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Kliknij, aby edytować style wzorca tekstu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743040" lvl="1" indent="-28584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6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Drugi poziom</a:t>
            </a:r>
            <a:endParaRPr lang="en-US" sz="16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143000" lvl="2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4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Trzeci poziom</a:t>
            </a:r>
            <a:endParaRPr lang="en-US" sz="14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1600200" lvl="3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Czwarty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marL="2057400" lvl="4" indent="-22860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1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Piąty poziom</a:t>
            </a:r>
            <a:endParaRPr lang="en-US" sz="1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dt" idx="25"/>
          </p:nvPr>
        </p:nvSpPr>
        <p:spPr>
          <a:xfrm>
            <a:off x="10361520" y="6130440"/>
            <a:ext cx="1145880" cy="370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r>
              <a:rPr lang="en-US" sz="9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entury Gothic"/>
              </a:rPr>
              <a:t>&lt;data/godzina&gt;</a:t>
            </a:r>
            <a:endParaRPr lang="pl-PL" sz="9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ftr" idx="26"/>
          </p:nvPr>
        </p:nvSpPr>
        <p:spPr>
          <a:xfrm>
            <a:off x="2589120" y="6135840"/>
            <a:ext cx="76197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&lt;stopka&gt;</a:t>
            </a:r>
          </a:p>
        </p:txBody>
      </p:sp>
      <p:sp>
        <p:nvSpPr>
          <p:cNvPr id="304" name="Freeform 11"/>
          <p:cNvSpPr/>
          <p:nvPr/>
        </p:nvSpPr>
        <p:spPr>
          <a:xfrm flipV="1">
            <a:off x="-3960" y="713880"/>
            <a:ext cx="1588320" cy="506880"/>
          </a:xfrm>
          <a:custGeom>
            <a:avLst/>
            <a:gdLst>
              <a:gd name="textAreaLeft" fmla="*/ 0 w 1588320"/>
              <a:gd name="textAreaRight" fmla="*/ 1588680 w 1588320"/>
              <a:gd name="textAreaTop" fmla="*/ 360 h 506880"/>
              <a:gd name="textAreaBottom" fmla="*/ 507600 h 506880"/>
            </a:gdLst>
            <a:ahLst/>
            <a:cxnLst/>
            <a:rect l="textAreaLeft" t="textAreaTop" r="textAreaRight" b="textAreaBottom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 type="sldNum" idx="27"/>
          </p:nvPr>
        </p:nvSpPr>
        <p:spPr>
          <a:xfrm>
            <a:off x="531720" y="787680"/>
            <a:ext cx="77940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12C9132-59B1-4DAE-B135-5EDEB4F48A73}" type="slidenum">
              <a:rPr lang="en-US" sz="2000" b="0" u="none" strike="noStrike">
                <a:solidFill>
                  <a:srgbClr val="FEFFFF"/>
                </a:solidFill>
                <a:effectLst/>
                <a:uFillTx/>
                <a:latin typeface="Century Gothic"/>
              </a:rPr>
              <a:t>‹#›</a:t>
            </a:fld>
            <a:endParaRPr lang="pl-PL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2715840" y="2816496"/>
            <a:ext cx="9748440" cy="226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l" defTabSz="457200">
              <a:lnSpc>
                <a:spcPct val="100000"/>
              </a:lnSpc>
              <a:buNone/>
            </a:pPr>
            <a:r>
              <a:rPr lang="pl-PL" sz="4400" b="0" u="none" strike="noStrike" dirty="0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Realizacja planu finansowego                 w zakresie Gminnego Programu Rozwiązywania Problemów Alkoholowych w 2025 roku</a:t>
            </a:r>
            <a:endParaRPr lang="en-US" sz="4400" b="0" u="none" strike="noStrike" dirty="0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pic>
        <p:nvPicPr>
          <p:cNvPr id="541" name="Obraz 3"/>
          <p:cNvPicPr/>
          <p:nvPr/>
        </p:nvPicPr>
        <p:blipFill>
          <a:blip r:embed="rId2"/>
          <a:stretch/>
        </p:blipFill>
        <p:spPr>
          <a:xfrm>
            <a:off x="10645920" y="73080"/>
            <a:ext cx="1206000" cy="1423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/>
          </p:nvPr>
        </p:nvSpPr>
        <p:spPr>
          <a:xfrm>
            <a:off x="2233080" y="2674800"/>
            <a:ext cx="9959040" cy="2185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Podstawą działań jest </a:t>
            </a:r>
            <a:r>
              <a:rPr lang="pl-PL" sz="2200" b="1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Gminny Program Profilaktyki i Rozwiązywania Problemów Alkoholowych oraz Przeciwdziałania Narkomanii na lata 2024–2027, </a:t>
            </a:r>
            <a:r>
              <a:rPr lang="pl-PL" sz="22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przyjęty Uchwałą Nr LIX/434/2023 Rady Miejskiej w Książu Wlkp. z dnia 11 grudnia 2023 r. </a:t>
            </a:r>
            <a:endParaRPr lang="en-US" sz="22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PlaceHolder 1"/>
          <p:cNvSpPr>
            <a:spLocks noGrp="1"/>
          </p:cNvSpPr>
          <p:nvPr>
            <p:ph type="title"/>
          </p:nvPr>
        </p:nvSpPr>
        <p:spPr>
          <a:xfrm>
            <a:off x="2593080" y="77040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Dochody:</a:t>
            </a:r>
            <a:endParaRPr lang="en-US" sz="3600" b="0" u="none" strike="noStrike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44" name="PlaceHolder 2"/>
          <p:cNvSpPr>
            <a:spLocks noGrp="1"/>
          </p:cNvSpPr>
          <p:nvPr>
            <p:ph/>
          </p:nvPr>
        </p:nvSpPr>
        <p:spPr>
          <a:xfrm>
            <a:off x="2389320" y="2227680"/>
            <a:ext cx="9318960" cy="400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57200" indent="-457200" algn="l" defTabSz="457200">
              <a:lnSpc>
                <a:spcPct val="15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AutoNum type="arabicParenR"/>
            </a:pP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z tytułu rocznych opłat za korzystanie z zezwoleń na sprzedaż napojów alkoholowych – 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237 374,52 zł, 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2)  z tytułu opłat od sprzedaży napojów alkoholowych                       w opakowaniach jednostkowych o ilości nominalnej napoju nieprzekraczającej 300 ml – 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57 679,52 zł.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/>
          </p:nvPr>
        </p:nvSpPr>
        <p:spPr>
          <a:xfrm>
            <a:off x="2450592" y="1301328"/>
            <a:ext cx="9419472" cy="4861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algn="l" defTabSz="457200">
              <a:lnSpc>
                <a:spcPct val="100000"/>
              </a:lnSpc>
              <a:spcBef>
                <a:spcPts val="1001"/>
              </a:spcBef>
              <a:buClr>
                <a:srgbClr val="353535"/>
              </a:buClr>
              <a:buFont typeface="Wingdings 3" charset="2"/>
              <a:buChar char=""/>
            </a:pP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Na podstawie oświadczeń przedłożonych przez przedsiębiorców prowadzących sprzedaż napojów alkoholowych w 202</a:t>
            </a:r>
            <a:r>
              <a:rPr lang="pl-PL" sz="2400" dirty="0">
                <a:solidFill>
                  <a:schemeClr val="dk1">
                    <a:lumMod val="75000"/>
                    <a:lumOff val="25000"/>
                  </a:schemeClr>
                </a:solidFill>
              </a:rPr>
              <a:t>5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 roku obliczono, iż w roku sprawozdawczym wartość sprzedanego alkoholu na terenie Gminy Książ Wlkp. łącznie wynosiła </a:t>
            </a:r>
            <a:r>
              <a:rPr lang="pl-PL" sz="2400" b="1" u="sng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10 816 331,72 zł 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w tym: 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•	do 4,5% oraz piwo </a:t>
            </a:r>
            <a:r>
              <a:rPr lang="pl-PL" sz="2400" b="1" dirty="0">
                <a:solidFill>
                  <a:schemeClr val="dk1">
                    <a:lumMod val="75000"/>
                    <a:lumOff val="25000"/>
                  </a:schemeClr>
                </a:solidFill>
              </a:rPr>
              <a:t>-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 4 825 011,02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 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zł, 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•	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od 4,6% do 18% 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- 736 071,65 zł, 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•	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pow. 18% 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- 5 255 249,05 zł</a:t>
            </a:r>
            <a:r>
              <a:rPr lang="pl-PL" sz="24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.</a:t>
            </a:r>
            <a:r>
              <a:rPr lang="pl-PL" sz="24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 </a:t>
            </a:r>
            <a:endParaRPr lang="en-US" sz="24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PlaceHolder 1"/>
          <p:cNvSpPr>
            <a:spLocks noGrp="1"/>
          </p:cNvSpPr>
          <p:nvPr>
            <p:ph type="title"/>
          </p:nvPr>
        </p:nvSpPr>
        <p:spPr>
          <a:xfrm>
            <a:off x="2593080" y="624240"/>
            <a:ext cx="891144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 defTabSz="457200">
              <a:lnSpc>
                <a:spcPct val="100000"/>
              </a:lnSpc>
              <a:buNone/>
            </a:pPr>
            <a:r>
              <a:rPr lang="pl-PL" sz="3600" b="0" u="none" strike="noStrike" dirty="0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Wydatki poniesione w 2025 r.:</a:t>
            </a:r>
            <a:endParaRPr lang="en-US" sz="3600" b="0" u="none" strike="noStrike" dirty="0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47" name="PlaceHolder 2"/>
          <p:cNvSpPr>
            <a:spLocks noGrp="1"/>
          </p:cNvSpPr>
          <p:nvPr>
            <p:ph/>
          </p:nvPr>
        </p:nvSpPr>
        <p:spPr>
          <a:xfrm>
            <a:off x="1554480" y="1904760"/>
            <a:ext cx="10765440" cy="437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l" defTabSz="45720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0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1) finansowanie działalności Gminnej Komisji Rozwiązywania Problemów Alkoholowych – </a:t>
            </a:r>
            <a:r>
              <a:rPr lang="pl-PL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16 750,00 zł,</a:t>
            </a:r>
            <a:endParaRPr lang="en-US" sz="2000" b="1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0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2) finansowanie działalności Punktu Informacyjno-Konsultacyjnego – </a:t>
            </a:r>
            <a:r>
              <a:rPr lang="pl-PL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72 000,00 zł,</a:t>
            </a:r>
            <a:endParaRPr lang="en-US" sz="2000" b="1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>
              <a:lnSpc>
                <a:spcPct val="15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20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3) finansowanie świetlic środowiskowych – </a:t>
            </a:r>
            <a:r>
              <a:rPr lang="pl-PL" sz="2000" b="1" dirty="0">
                <a:solidFill>
                  <a:schemeClr val="dk1">
                    <a:lumMod val="75000"/>
                    <a:lumOff val="25000"/>
                  </a:schemeClr>
                </a:solidFill>
              </a:rPr>
              <a:t>406 165,91 </a:t>
            </a:r>
            <a:r>
              <a:rPr lang="pl-PL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zł, </a:t>
            </a:r>
            <a:endParaRPr lang="en-US" sz="2000" b="1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000" b="0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4) finansowanie profilaktycznej działalności informacyjnej i edukacyjnej – </a:t>
            </a:r>
            <a:r>
              <a:rPr lang="pl-PL" sz="2000" b="1" u="none" strike="noStrike" dirty="0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31 745,31 zł,</a:t>
            </a: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>
              <a:spcBef>
                <a:spcPts val="1001"/>
              </a:spcBef>
              <a:tabLst>
                <a:tab pos="0" algn="l"/>
              </a:tabLst>
            </a:pPr>
            <a:endParaRPr lang="pl-PL" sz="1800" b="1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>
              <a:spcBef>
                <a:spcPts val="1001"/>
              </a:spcBef>
              <a:tabLst>
                <a:tab pos="0" algn="l"/>
              </a:tabLst>
            </a:pPr>
            <a:r>
              <a:rPr lang="pl-PL" sz="2000" b="1" u="none" strike="noStrike" dirty="0">
                <a:solidFill>
                  <a:schemeClr val="tx1"/>
                </a:solidFill>
                <a:effectLst/>
                <a:uFillTx/>
                <a:latin typeface="Century Gothic"/>
              </a:rPr>
              <a:t>Łącznie: </a:t>
            </a:r>
            <a:r>
              <a:rPr lang="pl-PL" sz="2000" b="1" dirty="0">
                <a:solidFill>
                  <a:schemeClr val="tx1"/>
                </a:solidFill>
              </a:rPr>
              <a:t>526 661,22 zł.</a:t>
            </a:r>
            <a:endParaRPr lang="en-US" sz="2000" b="1" strike="noStrike" dirty="0">
              <a:solidFill>
                <a:schemeClr val="tx1"/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1800" b="0" u="none" strike="noStrike" dirty="0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title"/>
          </p:nvPr>
        </p:nvSpPr>
        <p:spPr>
          <a:xfrm>
            <a:off x="3863880" y="2788560"/>
            <a:ext cx="5654520" cy="1280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457200">
              <a:lnSpc>
                <a:spcPct val="100000"/>
              </a:lnSpc>
              <a:buNone/>
            </a:pPr>
            <a:r>
              <a:rPr lang="pl-PL" sz="3600" b="0" u="none" strike="noStrike" dirty="0">
                <a:solidFill>
                  <a:schemeClr val="accent2">
                    <a:lumMod val="75000"/>
                  </a:schemeClr>
                </a:solidFill>
                <a:effectLst/>
                <a:uFillTx/>
                <a:latin typeface="Century Gothic"/>
              </a:rPr>
              <a:t>Dziękuję za uwagę</a:t>
            </a:r>
            <a:br>
              <a:rPr sz="3600" dirty="0"/>
            </a:br>
            <a:endParaRPr lang="en-US" sz="3600" b="0" u="none" strike="noStrike" dirty="0">
              <a:solidFill>
                <a:schemeClr val="accent2">
                  <a:lumMod val="75000"/>
                </a:schemeClr>
              </a:solidFill>
              <a:effectLst/>
              <a:uFillTx/>
              <a:latin typeface="Century Gothic"/>
            </a:endParaRPr>
          </a:p>
        </p:txBody>
      </p:sp>
      <p:sp>
        <p:nvSpPr>
          <p:cNvPr id="551" name="PlaceHolder 2"/>
          <p:cNvSpPr>
            <a:spLocks noGrp="1"/>
          </p:cNvSpPr>
          <p:nvPr>
            <p:ph/>
          </p:nvPr>
        </p:nvSpPr>
        <p:spPr>
          <a:xfrm>
            <a:off x="2753640" y="5471280"/>
            <a:ext cx="8915040" cy="100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Przygotowała: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Młodszy referent Zuzanna Jerzykowska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  <a:p>
            <a:pPr indent="0" algn="l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1800" b="0" u="none" strike="noStrike">
                <a:solidFill>
                  <a:schemeClr val="dk1">
                    <a:lumMod val="75000"/>
                    <a:lumOff val="25000"/>
                  </a:schemeClr>
                </a:solidFill>
                <a:effectLst/>
                <a:uFillTx/>
                <a:latin typeface="Century Gothic"/>
              </a:rPr>
              <a:t>Stanowisko ds. obsługi sekretariatu i ochrony zdrowia </a:t>
            </a:r>
            <a:endParaRPr lang="en-US" sz="1800" b="0" u="none" strike="noStrike">
              <a:solidFill>
                <a:schemeClr val="dk1">
                  <a:lumMod val="75000"/>
                  <a:lumOff val="25000"/>
                </a:schemeClr>
              </a:solidFill>
              <a:effectLst/>
              <a:uFillTx/>
              <a:latin typeface="Century Gothic"/>
            </a:endParaRPr>
          </a:p>
        </p:txBody>
      </p:sp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Smuga">
  <a:themeElements>
    <a:clrScheme name="Odcienie szarośc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  <a:tileRect/>
        </a:gradFill>
      </a:fillStyleLst>
      <a:lnStyleLst>
        <a:ln w="9525" cap="rnd" cmpd="sng" algn="ctr">
          <a:prstDash val="solid"/>
        </a:ln>
        <a:ln w="15875" cap="rnd" cmpd="sng" algn="ctr">
          <a:prstDash val="solid"/>
        </a:ln>
        <a:ln w="22225" cap="rnd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688</TotalTime>
  <Words>245</Words>
  <Application>Microsoft Office PowerPoint</Application>
  <PresentationFormat>Panoramiczny</PresentationFormat>
  <Paragraphs>20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Century Gothic</vt:lpstr>
      <vt:lpstr>Symbol</vt:lpstr>
      <vt:lpstr>Times New Roman</vt:lpstr>
      <vt:lpstr>Wingdings</vt:lpstr>
      <vt:lpstr>Wingdings 3</vt:lpstr>
      <vt:lpstr>Smuga</vt:lpstr>
      <vt:lpstr>Realizacja planu finansowego                 w zakresie Gminnego Programu Rozwiązywania Problemów Alkoholowych w 2025 roku</vt:lpstr>
      <vt:lpstr>Prezentacja programu PowerPoint</vt:lpstr>
      <vt:lpstr>Dochody:</vt:lpstr>
      <vt:lpstr>Prezentacja programu PowerPoint</vt:lpstr>
      <vt:lpstr>Wydatki poniesione w 2025 r.:</vt:lpstr>
      <vt:lpstr>Dziękuję za uwagę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Zuzanna Jerzykowska</dc:creator>
  <dc:description/>
  <cp:lastModifiedBy>Zuzanna Jerzykowska</cp:lastModifiedBy>
  <cp:revision>32</cp:revision>
  <cp:lastPrinted>2025-09-18T07:49:01Z</cp:lastPrinted>
  <dcterms:created xsi:type="dcterms:W3CDTF">2025-09-03T11:49:37Z</dcterms:created>
  <dcterms:modified xsi:type="dcterms:W3CDTF">2026-09-11T06:56:16Z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Panoramiczny</vt:lpwstr>
  </property>
  <property fmtid="{D5CDD505-2E9C-101B-9397-08002B2CF9AE}" pid="3" name="Slides">
    <vt:i4>7</vt:i4>
  </property>
</Properties>
</file>