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0" r:id="rId3"/>
    <p:sldId id="301" r:id="rId4"/>
    <p:sldId id="305" r:id="rId5"/>
    <p:sldId id="303" r:id="rId6"/>
    <p:sldId id="302" r:id="rId7"/>
    <p:sldId id="304" r:id="rId8"/>
    <p:sldId id="306" r:id="rId9"/>
    <p:sldId id="307" r:id="rId10"/>
    <p:sldId id="308" r:id="rId11"/>
    <p:sldId id="309" r:id="rId12"/>
    <p:sldId id="310" r:id="rId13"/>
    <p:sldId id="311" r:id="rId14"/>
    <p:sldId id="267" r:id="rId15"/>
    <p:sldId id="283" r:id="rId16"/>
    <p:sldId id="299" r:id="rId17"/>
    <p:sldId id="297" r:id="rId18"/>
    <p:sldId id="295" r:id="rId19"/>
    <p:sldId id="296" r:id="rId20"/>
    <p:sldId id="294" r:id="rId21"/>
    <p:sldId id="292" r:id="rId22"/>
    <p:sldId id="291" r:id="rId23"/>
    <p:sldId id="293" r:id="rId24"/>
    <p:sldId id="290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42BD7C-5F72-8855-7085-A800A2DA3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181" y="1382001"/>
            <a:ext cx="9237769" cy="3028073"/>
          </a:xfrm>
        </p:spPr>
        <p:txBody>
          <a:bodyPr/>
          <a:lstStyle/>
          <a:p>
            <a:pPr algn="ctr"/>
            <a:br>
              <a:rPr lang="pl-PL" sz="2800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Komisja Rewizyjna</a:t>
            </a:r>
            <a:br>
              <a:rPr lang="pl-PL" sz="28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Posiedzenie w dniu 3 marca 2026 r.</a:t>
            </a:r>
            <a:br>
              <a:rPr lang="pl-PL" sz="2800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Kontrola przeprowadzonej inwestycji na oczyszczalni ścieków oraz drogi ul. </a:t>
            </a:r>
            <a:r>
              <a:rPr lang="pl-PL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Dębniackiej</a:t>
            </a: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(Radoszkowo II) w 2025 roku z uwzględnieniem dotacji.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E47E41E-6CC2-B395-50E4-68D806EDB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157897" y="6150143"/>
            <a:ext cx="7766936" cy="1096899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Książ Wlkp., 3 marca 2026 r.</a:t>
            </a:r>
          </a:p>
        </p:txBody>
      </p:sp>
    </p:spTree>
    <p:extLst>
      <p:ext uri="{BB962C8B-B14F-4D97-AF65-F5344CB8AC3E}">
        <p14:creationId xmlns:p14="http://schemas.microsoft.com/office/powerpoint/2010/main" val="2327792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4373B-341F-60EB-344A-AC49D07E4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9D017AE-67E4-9A3A-D0B1-AE4BD6EC1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43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1332D-51C5-27E9-7C58-A4EB18275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8469A03-3EBF-D51D-7588-6A03FFB69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6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668A5EB-E4F3-A8BF-CF65-06CAD5108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61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28DF3-A85F-50BA-B82B-C7DAA5FB0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77B1BA-CA80-594B-C261-9659F8625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40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F3428A-0E2E-9586-AB27-006908AD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4" y="39052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Przebudowa drogi do terenów inwestycyjnych Książ Wlkp. – Radoszkowo. </a:t>
            </a:r>
            <a:br>
              <a:rPr lang="pl-PL" b="1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3B16F3-54D6-1E9C-81A8-D92D8616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3" y="1570039"/>
            <a:ext cx="8780991" cy="48021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Firma Drogowa Begier Sławomir Spółka Komandytowo – Akcyjna, ul. Polna 1A, 62-330 Nekla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6 340 843,53 zł brutto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Odbioru dokonano w dniu: 12 grudnia 2025 r.</a:t>
            </a: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w ramach Rządowego Funduszu Polski Ład: Program Inwestycji Strategicznych w kwocie 6 023 801,35 zł.</a:t>
            </a:r>
          </a:p>
          <a:p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43479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473" y="189722"/>
            <a:ext cx="8596668" cy="1320800"/>
          </a:xfrm>
        </p:spPr>
        <p:txBody>
          <a:bodyPr/>
          <a:lstStyle/>
          <a:p>
            <a:pPr lvl="0"/>
            <a:r>
              <a:rPr lang="pl-PL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Zrealizowano roboty w zakresie: </a:t>
            </a:r>
            <a:br>
              <a:rPr lang="pl-PL" dirty="0"/>
            </a:br>
            <a:endParaRPr lang="pl-PL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7456" y="975601"/>
            <a:ext cx="9605001" cy="452012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pl-PL" b="1" dirty="0">
                <a:latin typeface="Times New Roman" pitchFamily="18" charset="0"/>
                <a:cs typeface="Times New Roman" pitchFamily="18" charset="0"/>
              </a:rPr>
              <a:t>przebudowy drogi o łącznej dł. 2,32 m: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b="1" dirty="0">
                <a:latin typeface="Times New Roman" pitchFamily="18" charset="0"/>
                <a:cs typeface="Times New Roman" pitchFamily="18" charset="0"/>
              </a:rPr>
              <a:t>Odcinek 1 – o dł. 1,57 m,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b="1" dirty="0">
                <a:latin typeface="Times New Roman" pitchFamily="18" charset="0"/>
                <a:cs typeface="Times New Roman" pitchFamily="18" charset="0"/>
              </a:rPr>
              <a:t>Odcinek 2 – o dł. o dł. 0,75 km, 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o następującej konstrukcji: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  <a:sym typeface="Symbol"/>
              </a:rPr>
              <a:t>	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warstwa ścieralna z betonu asfaltowego 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  <a:sym typeface="Symbol"/>
              </a:rPr>
              <a:t>	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 warstwa wiążąca z betonu asfaltowego 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  <a:sym typeface="Symbol"/>
              </a:rPr>
              <a:t>	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 podbudowa z mieszanki niezwiązanej z kruszywa kamiennego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łamanego</a:t>
            </a:r>
            <a:r>
              <a:rPr lang="pl-PL" dirty="0" err="1">
                <a:latin typeface="Times New Roman" pitchFamily="18" charset="0"/>
                <a:cs typeface="Times New Roman" pitchFamily="18" charset="0"/>
                <a:sym typeface="Symbol"/>
              </a:rPr>
              <a:t>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 stabilizowanego mechanicznie </a:t>
            </a:r>
          </a:p>
          <a:p>
            <a:pPr>
              <a:buFont typeface="Wingdings" pitchFamily="2" charset="2"/>
              <a:buChar char="q"/>
            </a:pPr>
            <a:r>
              <a:rPr lang="pl-PL" b="1" dirty="0">
                <a:latin typeface="Times New Roman" pitchFamily="18" charset="0"/>
                <a:cs typeface="Times New Roman" pitchFamily="18" charset="0"/>
              </a:rPr>
              <a:t>budowy kanalizacji sanitarnej o łącznej dł. 2,535 km, w tym:</a:t>
            </a:r>
            <a:endParaRPr lang="pl-PL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	- przepompownie ścieków (PŚ1, PŚ2) – 2 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kpl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	- rurociąg grawitacyjny - kanały z rur PVC o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śr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. zewn. 250 mm dł. 1735 m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	- rurociąg tłoczny - kanały z rur polietylenowych (PE, PEHD) o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śr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. zewnętrznej 110 mm </a:t>
            </a:r>
            <a:br>
              <a:rPr lang="pl-PL" dirty="0">
                <a:latin typeface="Times New Roman" pitchFamily="18" charset="0"/>
                <a:cs typeface="Times New Roman" pitchFamily="18" charset="0"/>
              </a:rPr>
            </a:br>
            <a:r>
              <a:rPr lang="pl-PL" dirty="0">
                <a:latin typeface="Times New Roman" pitchFamily="18" charset="0"/>
                <a:cs typeface="Times New Roman" pitchFamily="18" charset="0"/>
              </a:rPr>
              <a:t>dł. 800 m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	- przyłącza - kanały z rur PVC o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śr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. zewn. 160 mm</a:t>
            </a:r>
          </a:p>
          <a:p>
            <a:pPr>
              <a:buNone/>
            </a:pPr>
            <a:r>
              <a:rPr lang="pl-PL" dirty="0">
                <a:latin typeface="Times New Roman" pitchFamily="18" charset="0"/>
                <a:cs typeface="Times New Roman" pitchFamily="18" charset="0"/>
              </a:rPr>
              <a:t>	-</a:t>
            </a:r>
            <a:r>
              <a:rPr lang="pl-PL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studnie rewizyjne o </a:t>
            </a:r>
            <a:r>
              <a:rPr lang="pl-PL" dirty="0" err="1">
                <a:latin typeface="Times New Roman" pitchFamily="18" charset="0"/>
                <a:cs typeface="Times New Roman" pitchFamily="18" charset="0"/>
              </a:rPr>
              <a:t>śr</a:t>
            </a:r>
            <a:r>
              <a:rPr lang="pl-PL" dirty="0">
                <a:latin typeface="Times New Roman" pitchFamily="18" charset="0"/>
                <a:cs typeface="Times New Roman" pitchFamily="18" charset="0"/>
              </a:rPr>
              <a:t>. 1000mm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708CAB-3EAC-4000-81C3-A6926B432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8" y="344424"/>
            <a:ext cx="9097602" cy="569976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Pozostałe koszty: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5F7D09-D162-69C8-3AF2-C06CEFC00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184" y="1575373"/>
            <a:ext cx="9871263" cy="4642547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Mapy do celów projektowych 21 800,00 zł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Dokumentacja projektowa (droga) 54 120,00 zł 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Dokumentacja projektowa (kanalizacja) 46 740,00 zł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Dokumentacja projektowa (kolizja) 14 760,00 zł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Kolizja energetyczna (przebudowa sieci) 86 242,10 zł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Nadzór inwestorski (droga) 30 792,00 zł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Nadzór inwestorski (kanalizacja) 14 808,00 zł</a:t>
            </a:r>
          </a:p>
        </p:txBody>
      </p:sp>
    </p:spTree>
    <p:extLst>
      <p:ext uri="{BB962C8B-B14F-4D97-AF65-F5344CB8AC3E}">
        <p14:creationId xmlns:p14="http://schemas.microsoft.com/office/powerpoint/2010/main" val="1795812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0706656-9D00-12D2-0211-3EFBE1B20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9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4E42E-5FB8-20D7-16EC-E5AE7C66F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C584297-DEFD-45AA-AFA8-A24280C95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87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569981A-2BE1-02FD-3E2C-85827EC2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6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391B2F-0EC7-D329-41F8-5329538D7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Rozbudowa i modernizacja oczyszczalni ścieków w Kiełczynku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B03EBC-2E32-8B74-0002-9FBFEC101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Wykonawca: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BUD-AN Sp. z o.o., ul. Śródmiejska 15, 62-800 Kalisz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Odbioru dokonano w dniu: 13 listopada 2025 r.</a:t>
            </a: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wykonania: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19 179 371,30 zł brutto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w ramach Rządowego Funduszu Polski Ład: Program Inwestycji Strategicznych w kwocie 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9 500 000,00 zł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572589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3FC57-68D1-4760-8D70-2418CC58A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E03D07B-DEA6-06DF-6A43-58F0FCDA2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80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CFFCA-9C1A-A352-CCF8-65868B71A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A616CCB-1A58-3721-8026-FCB61730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58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BDF58-D840-CA25-9334-440345AF4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A494822-66B8-AE8B-BB50-FD9996654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9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1AF90-F9F5-D346-3800-CBCD644DE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09210DF-844F-7BB3-FC47-037B1CD7D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5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DE83ACF-782E-2FFD-3A42-4F9051023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44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793F8C-B2A2-14A1-A08F-53F9968DA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959" y="1646239"/>
            <a:ext cx="8596668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uwagę.</a:t>
            </a: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Przygotowała: Malwina Ratajczak</a:t>
            </a:r>
          </a:p>
        </p:txBody>
      </p:sp>
    </p:spTree>
    <p:extLst>
      <p:ext uri="{BB962C8B-B14F-4D97-AF65-F5344CB8AC3E}">
        <p14:creationId xmlns:p14="http://schemas.microsoft.com/office/powerpoint/2010/main" val="148973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20EAA5-8E1B-32DE-F517-AA6F648A8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422" y="384048"/>
            <a:ext cx="10076010" cy="61447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Inwestycja była realizowana w formule zaprojektuj i wybuduj. Dokonano rozbudowy, przebudowy i zmiany wyposażenia na istniejących obiektach i urządzeniach. W skład zmodernizowanej oczyszczalni ścieków wchodzą następujące obiekty: </a:t>
            </a:r>
          </a:p>
          <a:p>
            <a:pPr lvl="0"/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Węzeł mechanicznego oczyszczania ścieków: Przepompownia ścieków surowych, Stacja </a:t>
            </a:r>
            <a:r>
              <a:rPr lang="pl-PL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zlewcza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ścieków dowożonych, Stacja mechanicznego oczyszczania ścieków, Technologiczna przepompownia ścieków; </a:t>
            </a:r>
          </a:p>
          <a:p>
            <a:pPr lvl="0"/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Węzeł biologicznego oczyszczania ścieków: Komora </a:t>
            </a:r>
            <a:r>
              <a:rPr lang="pl-PL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elektrozasuw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Sekwencyjne reaktory biologiczne, Komora pomiarowa ścieków oczyszczonych, Instalacja PIX, </a:t>
            </a:r>
          </a:p>
          <a:p>
            <a:pPr lvl="0"/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Węzeł przeróbki osadów ściekowych: Stacja </a:t>
            </a:r>
            <a:r>
              <a:rPr lang="pl-PL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zlewcza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osadów dowożonych, Przepompownia osadów dowożonych, Komora pomiarowa osadu, Zbiornik osadu, Stacja odwadniania i higienizacji osadu, Zbiornik magazynowy wapna, Tymczasowe składowisko osadu odwodnionego, </a:t>
            </a:r>
            <a:r>
              <a:rPr lang="pl-PL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skratek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piasku;</a:t>
            </a:r>
          </a:p>
          <a:p>
            <a:pPr lvl="0"/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Pozostałe obiekty: Budynek </a:t>
            </a:r>
            <a:r>
              <a:rPr lang="pl-PL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techniczno</a:t>
            </a: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administracyjny, Agregat prądotwórczy, Rurociągi technologiczne, kanalizacja kablowa i instalacja fotowoltaiczna;</a:t>
            </a:r>
          </a:p>
          <a:p>
            <a:pPr lvl="0"/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Istniejąca przepompownia ścieków surowych – podlegająca modernizacji.</a:t>
            </a:r>
          </a:p>
          <a:p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Układ komunikacyjny uzupełniono o parkingi dla obsługi oraz drogi i chodniki zapewniające dojście do i dojazd do nowych obiektów, wykonano prace w zakresie zieleni, zakupiono wyposażenia oczyszczalni ścieków oraz wykonano automatykę, sterowanie i aparaturę kontrolno-pomiarową, a także monitoring terenu.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0037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EB773-2AF1-5786-5A00-33E6C6887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B0885E1-B20D-4D70-1930-933E79EB3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62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7C73D-1274-FFDB-08F0-97442AEBB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1676050-0838-6FB6-25D4-14A9257D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35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7278DB0-3587-C757-AAF3-FAF60A6A6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5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0EB15-C795-A148-7CC2-914F6E19C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6200DF1-11EB-48A7-AC12-00325B1D1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80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F6102-F23C-50E6-2644-CACBC5483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C10A5BF-8FF3-EB88-250F-C9DEE035D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86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DCA80-C5FB-8107-45FF-0EB24F96F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AD4EEF-DDD6-D6BC-D961-E804563D1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57507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583</TotalTime>
  <Words>583</Words>
  <Application>Microsoft Office PowerPoint</Application>
  <PresentationFormat>Panoramiczny</PresentationFormat>
  <Paragraphs>49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1" baseType="lpstr">
      <vt:lpstr>Arial</vt:lpstr>
      <vt:lpstr>Times New Roman</vt:lpstr>
      <vt:lpstr>Trebuchet MS</vt:lpstr>
      <vt:lpstr>Wingdings</vt:lpstr>
      <vt:lpstr>Wingdings 3</vt:lpstr>
      <vt:lpstr>Faseta</vt:lpstr>
      <vt:lpstr> Komisja Rewizyjna Posiedzenie w dniu 3 marca 2026 r. Kontrola przeprowadzonej inwestycji na oczyszczalni ścieków oraz drogi ul. Dębniackiej (Radoszkowo II) w 2025 roku z uwzględnieniem dotacji.</vt:lpstr>
      <vt:lpstr>Rozbudowa i modernizacja oczyszczalni ścieków w Kiełczynku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Przebudowa drogi do terenów inwestycyjnych Książ Wlkp. – Radoszkowo.  </vt:lpstr>
      <vt:lpstr>Zrealizowano roboty w zakresie:  </vt:lpstr>
      <vt:lpstr>Pozostałe koszty: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Analiza wykonania inwestycji gminnych zaplanowanych w budżecie Gminy Książ Wlkp. do realizacji w 2025 roku.</dc:title>
  <dc:creator>Malwina Ratajczak</dc:creator>
  <cp:lastModifiedBy>Malwina Ratajczak</cp:lastModifiedBy>
  <cp:revision>58</cp:revision>
  <dcterms:created xsi:type="dcterms:W3CDTF">2025-09-19T06:54:18Z</dcterms:created>
  <dcterms:modified xsi:type="dcterms:W3CDTF">2026-03-02T13:42:23Z</dcterms:modified>
</cp:coreProperties>
</file>