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783A3B-17F9-273B-77FC-634F9855E011}" v="71" dt="2026-02-13T08:29:03.030"/>
    <p1510:client id="{BE5D1BCC-0A20-8167-EF23-F615C99646BF}" v="134" dt="2026-02-12T14:03:08.3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B0AB08-3847-4994-A458-0D1375FEBCB8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705078-229D-484E-B846-8D723D6BD77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200" dirty="0"/>
            <a:t>W razie niemożności doręczenia pisma operator pocztowy w rozumieniu ustawy z dnia 23 listopada 2012 r. - Prawo pocztowe przechowuje pismo przez okres 14 dni w swojej placówce pocztowej. </a:t>
          </a:r>
          <a:endParaRPr lang="en-US" sz="1200" dirty="0"/>
        </a:p>
      </dgm:t>
    </dgm:pt>
    <dgm:pt modelId="{820034FF-5E41-439A-8F78-6D7D9159B417}" type="parTrans" cxnId="{D8793459-69BD-4BD0-8C7D-F1C3A4164C98}">
      <dgm:prSet/>
      <dgm:spPr/>
      <dgm:t>
        <a:bodyPr/>
        <a:lstStyle/>
        <a:p>
          <a:endParaRPr lang="en-US"/>
        </a:p>
      </dgm:t>
    </dgm:pt>
    <dgm:pt modelId="{33A3D622-AFC0-42F1-B80A-C5F6F9BD3368}" type="sibTrans" cxnId="{D8793459-69BD-4BD0-8C7D-F1C3A4164C9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18C7B72-B585-49CB-A7F0-CBC35D975C7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200" dirty="0"/>
            <a:t>Zawiadomienie o pozostawieniu pisma wraz z informacją o możliwości jego odbioru w terminie siedmiu dni, licząc od dnia pozostawienia zawiadomienia umieszcza się w oddawczej skrzynce pocztowej lub, gdy nie jest to możliwe, na drzwiach mieszkania adresata, jego biura lub innego pomieszczenia, w którym adresat wykonuje swoje czynności zawodowe, bądź w widocznym miejscu przy wejściu na posesję adresata.</a:t>
          </a:r>
          <a:endParaRPr lang="en-US" sz="1200" dirty="0"/>
        </a:p>
      </dgm:t>
    </dgm:pt>
    <dgm:pt modelId="{69E0F23A-6BD1-4C8C-BA99-15F95ABE4761}" type="parTrans" cxnId="{14345F46-58F4-4F4E-91F1-56DE228C160A}">
      <dgm:prSet/>
      <dgm:spPr/>
      <dgm:t>
        <a:bodyPr/>
        <a:lstStyle/>
        <a:p>
          <a:endParaRPr lang="en-US"/>
        </a:p>
      </dgm:t>
    </dgm:pt>
    <dgm:pt modelId="{09E3E3E4-9245-42A9-872E-42349B83E75C}" type="sibTrans" cxnId="{14345F46-58F4-4F4E-91F1-56DE228C160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0EBED99-CCE6-470C-94AA-98EFC4513AD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200" dirty="0"/>
            <a:t>W przypadku niepodjęcia przesyłki w terminie, pozostawia się powtórne zawiadomienie o możliwości odbioru przesyłki w terminie nie dłuższym niż czternaście dni od daty pierwszego zawiadomienia.</a:t>
          </a:r>
          <a:endParaRPr lang="en-US" sz="1200" dirty="0"/>
        </a:p>
      </dgm:t>
    </dgm:pt>
    <dgm:pt modelId="{D4891241-39C3-49E7-8039-988A4A7E7625}" type="parTrans" cxnId="{600CC3FB-3C3A-444A-8A52-E82DEE3C6954}">
      <dgm:prSet/>
      <dgm:spPr/>
      <dgm:t>
        <a:bodyPr/>
        <a:lstStyle/>
        <a:p>
          <a:endParaRPr lang="en-US"/>
        </a:p>
      </dgm:t>
    </dgm:pt>
    <dgm:pt modelId="{B7E02DBE-2AD9-4895-8DBA-F9916BDFE3A1}" type="sibTrans" cxnId="{600CC3FB-3C3A-444A-8A52-E82DEE3C695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33DE679-4587-413A-A276-D34A7330F81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1200" dirty="0"/>
            <a:t>Doręczenie uważa się za dokonane z upływem ostatniego dnia, a upomnienie uznaje się za doręczone.</a:t>
          </a:r>
          <a:endParaRPr lang="en-US" sz="1200" dirty="0"/>
        </a:p>
      </dgm:t>
    </dgm:pt>
    <dgm:pt modelId="{B7CFB3B2-5361-4F18-8662-C1D99EBC50F9}" type="parTrans" cxnId="{C4D8A5CD-CFE3-4532-A5CD-CB4870EDF9C2}">
      <dgm:prSet/>
      <dgm:spPr/>
      <dgm:t>
        <a:bodyPr/>
        <a:lstStyle/>
        <a:p>
          <a:endParaRPr lang="en-US"/>
        </a:p>
      </dgm:t>
    </dgm:pt>
    <dgm:pt modelId="{49B13A1F-1F16-4433-8556-D64952944141}" type="sibTrans" cxnId="{C4D8A5CD-CFE3-4532-A5CD-CB4870EDF9C2}">
      <dgm:prSet/>
      <dgm:spPr/>
      <dgm:t>
        <a:bodyPr/>
        <a:lstStyle/>
        <a:p>
          <a:endParaRPr lang="en-US"/>
        </a:p>
      </dgm:t>
    </dgm:pt>
    <dgm:pt modelId="{DEA21E99-9F17-4A6F-B761-003AA0D37EE8}" type="pres">
      <dgm:prSet presAssocID="{05B0AB08-3847-4994-A458-0D1375FEBCB8}" presName="root" presStyleCnt="0">
        <dgm:presLayoutVars>
          <dgm:dir/>
          <dgm:resizeHandles val="exact"/>
        </dgm:presLayoutVars>
      </dgm:prSet>
      <dgm:spPr/>
    </dgm:pt>
    <dgm:pt modelId="{E4B91252-2898-4BB5-A483-DEE56A90F210}" type="pres">
      <dgm:prSet presAssocID="{05B0AB08-3847-4994-A458-0D1375FEBCB8}" presName="container" presStyleCnt="0">
        <dgm:presLayoutVars>
          <dgm:dir/>
          <dgm:resizeHandles val="exact"/>
        </dgm:presLayoutVars>
      </dgm:prSet>
      <dgm:spPr/>
    </dgm:pt>
    <dgm:pt modelId="{087936C9-BD8A-451C-9621-36F7541BEF4B}" type="pres">
      <dgm:prSet presAssocID="{6C705078-229D-484E-B846-8D723D6BD77D}" presName="compNode" presStyleCnt="0"/>
      <dgm:spPr/>
    </dgm:pt>
    <dgm:pt modelId="{A52F0D91-C4B4-4D11-BDE1-71EAEF4B2C2D}" type="pres">
      <dgm:prSet presAssocID="{6C705078-229D-484E-B846-8D723D6BD77D}" presName="iconBgRect" presStyleLbl="bgShp" presStyleIdx="0" presStyleCnt="4"/>
      <dgm:spPr/>
    </dgm:pt>
    <dgm:pt modelId="{DF48AEA1-2A39-4A06-84BF-A0F2ECAA9585}" type="pres">
      <dgm:prSet presAssocID="{6C705078-229D-484E-B846-8D723D6BD77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łówek"/>
        </a:ext>
      </dgm:extLst>
    </dgm:pt>
    <dgm:pt modelId="{2E9D68B8-41A4-4A24-8F67-BCFC1571453A}" type="pres">
      <dgm:prSet presAssocID="{6C705078-229D-484E-B846-8D723D6BD77D}" presName="spaceRect" presStyleCnt="0"/>
      <dgm:spPr/>
    </dgm:pt>
    <dgm:pt modelId="{575100F1-7BA2-4537-A5DB-22C77D713AAA}" type="pres">
      <dgm:prSet presAssocID="{6C705078-229D-484E-B846-8D723D6BD77D}" presName="textRect" presStyleLbl="revTx" presStyleIdx="0" presStyleCnt="4">
        <dgm:presLayoutVars>
          <dgm:chMax val="1"/>
          <dgm:chPref val="1"/>
        </dgm:presLayoutVars>
      </dgm:prSet>
      <dgm:spPr/>
    </dgm:pt>
    <dgm:pt modelId="{50D3134D-F257-4465-A21A-E213C02DE88B}" type="pres">
      <dgm:prSet presAssocID="{33A3D622-AFC0-42F1-B80A-C5F6F9BD3368}" presName="sibTrans" presStyleLbl="sibTrans2D1" presStyleIdx="0" presStyleCnt="0"/>
      <dgm:spPr/>
    </dgm:pt>
    <dgm:pt modelId="{B8F2B935-C8D3-4590-AF1A-8BF6FE75B4FC}" type="pres">
      <dgm:prSet presAssocID="{C18C7B72-B585-49CB-A7F0-CBC35D975C7E}" presName="compNode" presStyleCnt="0"/>
      <dgm:spPr/>
    </dgm:pt>
    <dgm:pt modelId="{C46EE85A-FECA-44AC-B5C1-76F60DC92CB7}" type="pres">
      <dgm:prSet presAssocID="{C18C7B72-B585-49CB-A7F0-CBC35D975C7E}" presName="iconBgRect" presStyleLbl="bgShp" presStyleIdx="1" presStyleCnt="4"/>
      <dgm:spPr/>
    </dgm:pt>
    <dgm:pt modelId="{E16353CF-F712-488D-8835-C3731E44B956}" type="pres">
      <dgm:prSet presAssocID="{C18C7B72-B585-49CB-A7F0-CBC35D975C7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Znacznik wyboru"/>
        </a:ext>
      </dgm:extLst>
    </dgm:pt>
    <dgm:pt modelId="{6C55E295-EF18-4EA8-B777-36A717DCF0C8}" type="pres">
      <dgm:prSet presAssocID="{C18C7B72-B585-49CB-A7F0-CBC35D975C7E}" presName="spaceRect" presStyleCnt="0"/>
      <dgm:spPr/>
    </dgm:pt>
    <dgm:pt modelId="{B2A5B878-A06C-42EE-9FE2-FF6900CDA9F6}" type="pres">
      <dgm:prSet presAssocID="{C18C7B72-B585-49CB-A7F0-CBC35D975C7E}" presName="textRect" presStyleLbl="revTx" presStyleIdx="1" presStyleCnt="4">
        <dgm:presLayoutVars>
          <dgm:chMax val="1"/>
          <dgm:chPref val="1"/>
        </dgm:presLayoutVars>
      </dgm:prSet>
      <dgm:spPr/>
    </dgm:pt>
    <dgm:pt modelId="{90B16AC3-5303-4325-931C-267085F2B4CF}" type="pres">
      <dgm:prSet presAssocID="{09E3E3E4-9245-42A9-872E-42349B83E75C}" presName="sibTrans" presStyleLbl="sibTrans2D1" presStyleIdx="0" presStyleCnt="0"/>
      <dgm:spPr/>
    </dgm:pt>
    <dgm:pt modelId="{E5E7C219-1359-48A3-8871-FDB122BE0DCE}" type="pres">
      <dgm:prSet presAssocID="{40EBED99-CCE6-470C-94AA-98EFC4513ADF}" presName="compNode" presStyleCnt="0"/>
      <dgm:spPr/>
    </dgm:pt>
    <dgm:pt modelId="{C177B754-F05D-4F87-8157-B0DBC8901AB8}" type="pres">
      <dgm:prSet presAssocID="{40EBED99-CCE6-470C-94AA-98EFC4513ADF}" presName="iconBgRect" presStyleLbl="bgShp" presStyleIdx="2" presStyleCnt="4"/>
      <dgm:spPr/>
    </dgm:pt>
    <dgm:pt modelId="{781E1EC6-7DFF-4D7A-9FC6-7F893C22E1CF}" type="pres">
      <dgm:prSet presAssocID="{40EBED99-CCE6-470C-94AA-98EFC4513AD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iężarówka"/>
        </a:ext>
      </dgm:extLst>
    </dgm:pt>
    <dgm:pt modelId="{840BBC07-24B1-425B-AC91-B853520CCFC5}" type="pres">
      <dgm:prSet presAssocID="{40EBED99-CCE6-470C-94AA-98EFC4513ADF}" presName="spaceRect" presStyleCnt="0"/>
      <dgm:spPr/>
    </dgm:pt>
    <dgm:pt modelId="{6424A7A0-F652-4981-BB7C-E963496F7DA1}" type="pres">
      <dgm:prSet presAssocID="{40EBED99-CCE6-470C-94AA-98EFC4513ADF}" presName="textRect" presStyleLbl="revTx" presStyleIdx="2" presStyleCnt="4">
        <dgm:presLayoutVars>
          <dgm:chMax val="1"/>
          <dgm:chPref val="1"/>
        </dgm:presLayoutVars>
      </dgm:prSet>
      <dgm:spPr/>
    </dgm:pt>
    <dgm:pt modelId="{DE314140-C764-446C-98D9-907D0B0B0E83}" type="pres">
      <dgm:prSet presAssocID="{B7E02DBE-2AD9-4895-8DBA-F9916BDFE3A1}" presName="sibTrans" presStyleLbl="sibTrans2D1" presStyleIdx="0" presStyleCnt="0"/>
      <dgm:spPr/>
    </dgm:pt>
    <dgm:pt modelId="{F1B2F245-8AD1-42CA-899C-CF2ACC06876A}" type="pres">
      <dgm:prSet presAssocID="{F33DE679-4587-413A-A276-D34A7330F81E}" presName="compNode" presStyleCnt="0"/>
      <dgm:spPr/>
    </dgm:pt>
    <dgm:pt modelId="{6ACB35D4-B6F7-46C8-9D3A-D4D2A442B393}" type="pres">
      <dgm:prSet presAssocID="{F33DE679-4587-413A-A276-D34A7330F81E}" presName="iconBgRect" presStyleLbl="bgShp" presStyleIdx="3" presStyleCnt="4"/>
      <dgm:spPr/>
    </dgm:pt>
    <dgm:pt modelId="{792FF645-C3C1-4247-A6D6-798A0B40A429}" type="pres">
      <dgm:prSet presAssocID="{F33DE679-4587-413A-A276-D34A7330F81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k z wypełnieniem pełnym"/>
        </a:ext>
      </dgm:extLst>
    </dgm:pt>
    <dgm:pt modelId="{1C4C00CF-456B-4226-9F16-C3E317D8E982}" type="pres">
      <dgm:prSet presAssocID="{F33DE679-4587-413A-A276-D34A7330F81E}" presName="spaceRect" presStyleCnt="0"/>
      <dgm:spPr/>
    </dgm:pt>
    <dgm:pt modelId="{3C153AEC-A740-43F5-AFA0-0D2BBDCB66FA}" type="pres">
      <dgm:prSet presAssocID="{F33DE679-4587-413A-A276-D34A7330F81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E31531A-6F79-4384-BB6A-D0D6EC01BC88}" type="presOf" srcId="{6C705078-229D-484E-B846-8D723D6BD77D}" destId="{575100F1-7BA2-4537-A5DB-22C77D713AAA}" srcOrd="0" destOrd="0" presId="urn:microsoft.com/office/officeart/2018/2/layout/IconCircleList"/>
    <dgm:cxn modelId="{14345F46-58F4-4F4E-91F1-56DE228C160A}" srcId="{05B0AB08-3847-4994-A458-0D1375FEBCB8}" destId="{C18C7B72-B585-49CB-A7F0-CBC35D975C7E}" srcOrd="1" destOrd="0" parTransId="{69E0F23A-6BD1-4C8C-BA99-15F95ABE4761}" sibTransId="{09E3E3E4-9245-42A9-872E-42349B83E75C}"/>
    <dgm:cxn modelId="{C31AEB55-97F2-447E-A787-2BA6595563E6}" type="presOf" srcId="{F33DE679-4587-413A-A276-D34A7330F81E}" destId="{3C153AEC-A740-43F5-AFA0-0D2BBDCB66FA}" srcOrd="0" destOrd="0" presId="urn:microsoft.com/office/officeart/2018/2/layout/IconCircleList"/>
    <dgm:cxn modelId="{D8793459-69BD-4BD0-8C7D-F1C3A4164C98}" srcId="{05B0AB08-3847-4994-A458-0D1375FEBCB8}" destId="{6C705078-229D-484E-B846-8D723D6BD77D}" srcOrd="0" destOrd="0" parTransId="{820034FF-5E41-439A-8F78-6D7D9159B417}" sibTransId="{33A3D622-AFC0-42F1-B80A-C5F6F9BD3368}"/>
    <dgm:cxn modelId="{272C738E-CF13-409B-93AC-A12E110C6448}" type="presOf" srcId="{05B0AB08-3847-4994-A458-0D1375FEBCB8}" destId="{DEA21E99-9F17-4A6F-B761-003AA0D37EE8}" srcOrd="0" destOrd="0" presId="urn:microsoft.com/office/officeart/2018/2/layout/IconCircleList"/>
    <dgm:cxn modelId="{EA17D1A6-1EE4-4288-9852-C170BB6B9416}" type="presOf" srcId="{B7E02DBE-2AD9-4895-8DBA-F9916BDFE3A1}" destId="{DE314140-C764-446C-98D9-907D0B0B0E83}" srcOrd="0" destOrd="0" presId="urn:microsoft.com/office/officeart/2018/2/layout/IconCircleList"/>
    <dgm:cxn modelId="{9D9796B9-2596-42BC-AD01-4A9285D8918A}" type="presOf" srcId="{40EBED99-CCE6-470C-94AA-98EFC4513ADF}" destId="{6424A7A0-F652-4981-BB7C-E963496F7DA1}" srcOrd="0" destOrd="0" presId="urn:microsoft.com/office/officeart/2018/2/layout/IconCircleList"/>
    <dgm:cxn modelId="{7D5034C2-7C9D-437B-B593-83EBF5CEBF0D}" type="presOf" srcId="{09E3E3E4-9245-42A9-872E-42349B83E75C}" destId="{90B16AC3-5303-4325-931C-267085F2B4CF}" srcOrd="0" destOrd="0" presId="urn:microsoft.com/office/officeart/2018/2/layout/IconCircleList"/>
    <dgm:cxn modelId="{C4D8A5CD-CFE3-4532-A5CD-CB4870EDF9C2}" srcId="{05B0AB08-3847-4994-A458-0D1375FEBCB8}" destId="{F33DE679-4587-413A-A276-D34A7330F81E}" srcOrd="3" destOrd="0" parTransId="{B7CFB3B2-5361-4F18-8662-C1D99EBC50F9}" sibTransId="{49B13A1F-1F16-4433-8556-D64952944141}"/>
    <dgm:cxn modelId="{2943D2CE-8AA1-41B5-911A-C5A1610136C8}" type="presOf" srcId="{33A3D622-AFC0-42F1-B80A-C5F6F9BD3368}" destId="{50D3134D-F257-4465-A21A-E213C02DE88B}" srcOrd="0" destOrd="0" presId="urn:microsoft.com/office/officeart/2018/2/layout/IconCircleList"/>
    <dgm:cxn modelId="{838093E8-5F18-4A7F-AA65-E319C7452789}" type="presOf" srcId="{C18C7B72-B585-49CB-A7F0-CBC35D975C7E}" destId="{B2A5B878-A06C-42EE-9FE2-FF6900CDA9F6}" srcOrd="0" destOrd="0" presId="urn:microsoft.com/office/officeart/2018/2/layout/IconCircleList"/>
    <dgm:cxn modelId="{600CC3FB-3C3A-444A-8A52-E82DEE3C6954}" srcId="{05B0AB08-3847-4994-A458-0D1375FEBCB8}" destId="{40EBED99-CCE6-470C-94AA-98EFC4513ADF}" srcOrd="2" destOrd="0" parTransId="{D4891241-39C3-49E7-8039-988A4A7E7625}" sibTransId="{B7E02DBE-2AD9-4895-8DBA-F9916BDFE3A1}"/>
    <dgm:cxn modelId="{D4B05171-A888-4F97-B5D5-FBB81FC31BE1}" type="presParOf" srcId="{DEA21E99-9F17-4A6F-B761-003AA0D37EE8}" destId="{E4B91252-2898-4BB5-A483-DEE56A90F210}" srcOrd="0" destOrd="0" presId="urn:microsoft.com/office/officeart/2018/2/layout/IconCircleList"/>
    <dgm:cxn modelId="{CE983513-C884-4C38-B058-A8FCC6776A6F}" type="presParOf" srcId="{E4B91252-2898-4BB5-A483-DEE56A90F210}" destId="{087936C9-BD8A-451C-9621-36F7541BEF4B}" srcOrd="0" destOrd="0" presId="urn:microsoft.com/office/officeart/2018/2/layout/IconCircleList"/>
    <dgm:cxn modelId="{6CD573A3-69A4-41DA-A22D-BA77BE32C756}" type="presParOf" srcId="{087936C9-BD8A-451C-9621-36F7541BEF4B}" destId="{A52F0D91-C4B4-4D11-BDE1-71EAEF4B2C2D}" srcOrd="0" destOrd="0" presId="urn:microsoft.com/office/officeart/2018/2/layout/IconCircleList"/>
    <dgm:cxn modelId="{1D01F71D-DFBE-4E46-8787-86F82FFE79D2}" type="presParOf" srcId="{087936C9-BD8A-451C-9621-36F7541BEF4B}" destId="{DF48AEA1-2A39-4A06-84BF-A0F2ECAA9585}" srcOrd="1" destOrd="0" presId="urn:microsoft.com/office/officeart/2018/2/layout/IconCircleList"/>
    <dgm:cxn modelId="{2B0625C9-D92B-4298-8623-FDCCF85E57B6}" type="presParOf" srcId="{087936C9-BD8A-451C-9621-36F7541BEF4B}" destId="{2E9D68B8-41A4-4A24-8F67-BCFC1571453A}" srcOrd="2" destOrd="0" presId="urn:microsoft.com/office/officeart/2018/2/layout/IconCircleList"/>
    <dgm:cxn modelId="{9E11E158-91E2-4AD0-8D73-EF195EC02264}" type="presParOf" srcId="{087936C9-BD8A-451C-9621-36F7541BEF4B}" destId="{575100F1-7BA2-4537-A5DB-22C77D713AAA}" srcOrd="3" destOrd="0" presId="urn:microsoft.com/office/officeart/2018/2/layout/IconCircleList"/>
    <dgm:cxn modelId="{6152CC4D-44EE-4FAA-89D5-E1AA97BB0730}" type="presParOf" srcId="{E4B91252-2898-4BB5-A483-DEE56A90F210}" destId="{50D3134D-F257-4465-A21A-E213C02DE88B}" srcOrd="1" destOrd="0" presId="urn:microsoft.com/office/officeart/2018/2/layout/IconCircleList"/>
    <dgm:cxn modelId="{F0098ADB-92F8-49A6-90CA-BF3DB4F5073A}" type="presParOf" srcId="{E4B91252-2898-4BB5-A483-DEE56A90F210}" destId="{B8F2B935-C8D3-4590-AF1A-8BF6FE75B4FC}" srcOrd="2" destOrd="0" presId="urn:microsoft.com/office/officeart/2018/2/layout/IconCircleList"/>
    <dgm:cxn modelId="{FEB8A98D-3522-4907-9FB3-35163D5FD1CA}" type="presParOf" srcId="{B8F2B935-C8D3-4590-AF1A-8BF6FE75B4FC}" destId="{C46EE85A-FECA-44AC-B5C1-76F60DC92CB7}" srcOrd="0" destOrd="0" presId="urn:microsoft.com/office/officeart/2018/2/layout/IconCircleList"/>
    <dgm:cxn modelId="{1A4E65DD-4AFF-4BE4-8A24-CBFD7CB8AC35}" type="presParOf" srcId="{B8F2B935-C8D3-4590-AF1A-8BF6FE75B4FC}" destId="{E16353CF-F712-488D-8835-C3731E44B956}" srcOrd="1" destOrd="0" presId="urn:microsoft.com/office/officeart/2018/2/layout/IconCircleList"/>
    <dgm:cxn modelId="{D626B6D3-8C40-4870-B0D0-E19F1A93BDA3}" type="presParOf" srcId="{B8F2B935-C8D3-4590-AF1A-8BF6FE75B4FC}" destId="{6C55E295-EF18-4EA8-B777-36A717DCF0C8}" srcOrd="2" destOrd="0" presId="urn:microsoft.com/office/officeart/2018/2/layout/IconCircleList"/>
    <dgm:cxn modelId="{AFC7BF9D-4CB2-4181-BE84-60F6606DAAD3}" type="presParOf" srcId="{B8F2B935-C8D3-4590-AF1A-8BF6FE75B4FC}" destId="{B2A5B878-A06C-42EE-9FE2-FF6900CDA9F6}" srcOrd="3" destOrd="0" presId="urn:microsoft.com/office/officeart/2018/2/layout/IconCircleList"/>
    <dgm:cxn modelId="{15DA1BAD-C608-4C24-808C-7F2F19D68628}" type="presParOf" srcId="{E4B91252-2898-4BB5-A483-DEE56A90F210}" destId="{90B16AC3-5303-4325-931C-267085F2B4CF}" srcOrd="3" destOrd="0" presId="urn:microsoft.com/office/officeart/2018/2/layout/IconCircleList"/>
    <dgm:cxn modelId="{BA294099-645C-4CD7-81D4-A8756F4549B4}" type="presParOf" srcId="{E4B91252-2898-4BB5-A483-DEE56A90F210}" destId="{E5E7C219-1359-48A3-8871-FDB122BE0DCE}" srcOrd="4" destOrd="0" presId="urn:microsoft.com/office/officeart/2018/2/layout/IconCircleList"/>
    <dgm:cxn modelId="{DD81E9AC-0AD9-413A-BD7A-A438C75656E9}" type="presParOf" srcId="{E5E7C219-1359-48A3-8871-FDB122BE0DCE}" destId="{C177B754-F05D-4F87-8157-B0DBC8901AB8}" srcOrd="0" destOrd="0" presId="urn:microsoft.com/office/officeart/2018/2/layout/IconCircleList"/>
    <dgm:cxn modelId="{7A8A70B7-6758-49ED-AE75-DB26B8110536}" type="presParOf" srcId="{E5E7C219-1359-48A3-8871-FDB122BE0DCE}" destId="{781E1EC6-7DFF-4D7A-9FC6-7F893C22E1CF}" srcOrd="1" destOrd="0" presId="urn:microsoft.com/office/officeart/2018/2/layout/IconCircleList"/>
    <dgm:cxn modelId="{8DE74CDA-7D64-4A65-83CF-94FF507F9780}" type="presParOf" srcId="{E5E7C219-1359-48A3-8871-FDB122BE0DCE}" destId="{840BBC07-24B1-425B-AC91-B853520CCFC5}" srcOrd="2" destOrd="0" presId="urn:microsoft.com/office/officeart/2018/2/layout/IconCircleList"/>
    <dgm:cxn modelId="{1078BE20-5D1E-4B55-8B65-EF4472DF2C29}" type="presParOf" srcId="{E5E7C219-1359-48A3-8871-FDB122BE0DCE}" destId="{6424A7A0-F652-4981-BB7C-E963496F7DA1}" srcOrd="3" destOrd="0" presId="urn:microsoft.com/office/officeart/2018/2/layout/IconCircleList"/>
    <dgm:cxn modelId="{1350E8A7-A61E-4890-8C64-7FD42BB8E506}" type="presParOf" srcId="{E4B91252-2898-4BB5-A483-DEE56A90F210}" destId="{DE314140-C764-446C-98D9-907D0B0B0E83}" srcOrd="5" destOrd="0" presId="urn:microsoft.com/office/officeart/2018/2/layout/IconCircleList"/>
    <dgm:cxn modelId="{152E8A93-51DD-4DB9-BC19-47770459E03B}" type="presParOf" srcId="{E4B91252-2898-4BB5-A483-DEE56A90F210}" destId="{F1B2F245-8AD1-42CA-899C-CF2ACC06876A}" srcOrd="6" destOrd="0" presId="urn:microsoft.com/office/officeart/2018/2/layout/IconCircleList"/>
    <dgm:cxn modelId="{83070941-6334-4D32-A215-BE24216EB435}" type="presParOf" srcId="{F1B2F245-8AD1-42CA-899C-CF2ACC06876A}" destId="{6ACB35D4-B6F7-46C8-9D3A-D4D2A442B393}" srcOrd="0" destOrd="0" presId="urn:microsoft.com/office/officeart/2018/2/layout/IconCircleList"/>
    <dgm:cxn modelId="{0A6C5358-3720-4AA9-ACF2-F6BF221F42CE}" type="presParOf" srcId="{F1B2F245-8AD1-42CA-899C-CF2ACC06876A}" destId="{792FF645-C3C1-4247-A6D6-798A0B40A429}" srcOrd="1" destOrd="0" presId="urn:microsoft.com/office/officeart/2018/2/layout/IconCircleList"/>
    <dgm:cxn modelId="{BF9B008F-94C0-4895-8AFD-863A04174606}" type="presParOf" srcId="{F1B2F245-8AD1-42CA-899C-CF2ACC06876A}" destId="{1C4C00CF-456B-4226-9F16-C3E317D8E982}" srcOrd="2" destOrd="0" presId="urn:microsoft.com/office/officeart/2018/2/layout/IconCircleList"/>
    <dgm:cxn modelId="{4D73B19A-2C46-4BA2-BEEE-3DEBEEBAD143}" type="presParOf" srcId="{F1B2F245-8AD1-42CA-899C-CF2ACC06876A}" destId="{3C153AEC-A740-43F5-AFA0-0D2BBDCB66FA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F0D91-C4B4-4D11-BDE1-71EAEF4B2C2D}">
      <dsp:nvSpPr>
        <dsp:cNvPr id="0" name=""/>
        <dsp:cNvSpPr/>
      </dsp:nvSpPr>
      <dsp:spPr>
        <a:xfrm>
          <a:off x="23569" y="92806"/>
          <a:ext cx="1470634" cy="147063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48AEA1-2A39-4A06-84BF-A0F2ECAA9585}">
      <dsp:nvSpPr>
        <dsp:cNvPr id="0" name=""/>
        <dsp:cNvSpPr/>
      </dsp:nvSpPr>
      <dsp:spPr>
        <a:xfrm>
          <a:off x="332402" y="401640"/>
          <a:ext cx="852967" cy="85296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5100F1-7BA2-4537-A5DB-22C77D713AAA}">
      <dsp:nvSpPr>
        <dsp:cNvPr id="0" name=""/>
        <dsp:cNvSpPr/>
      </dsp:nvSpPr>
      <dsp:spPr>
        <a:xfrm>
          <a:off x="1809339" y="92806"/>
          <a:ext cx="3466494" cy="1470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W razie niemożności doręczenia pisma operator pocztowy w rozumieniu ustawy z dnia 23 listopada 2012 r. - Prawo pocztowe przechowuje pismo przez okres 14 dni w swojej placówce pocztowej. </a:t>
          </a:r>
          <a:endParaRPr lang="en-US" sz="1200" kern="1200" dirty="0"/>
        </a:p>
      </dsp:txBody>
      <dsp:txXfrm>
        <a:off x="1809339" y="92806"/>
        <a:ext cx="3466494" cy="1470634"/>
      </dsp:txXfrm>
    </dsp:sp>
    <dsp:sp modelId="{C46EE85A-FECA-44AC-B5C1-76F60DC92CB7}">
      <dsp:nvSpPr>
        <dsp:cNvPr id="0" name=""/>
        <dsp:cNvSpPr/>
      </dsp:nvSpPr>
      <dsp:spPr>
        <a:xfrm>
          <a:off x="5879845" y="92806"/>
          <a:ext cx="1470634" cy="147063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6353CF-F712-488D-8835-C3731E44B956}">
      <dsp:nvSpPr>
        <dsp:cNvPr id="0" name=""/>
        <dsp:cNvSpPr/>
      </dsp:nvSpPr>
      <dsp:spPr>
        <a:xfrm>
          <a:off x="6188678" y="401640"/>
          <a:ext cx="852967" cy="85296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A5B878-A06C-42EE-9FE2-FF6900CDA9F6}">
      <dsp:nvSpPr>
        <dsp:cNvPr id="0" name=""/>
        <dsp:cNvSpPr/>
      </dsp:nvSpPr>
      <dsp:spPr>
        <a:xfrm>
          <a:off x="7665615" y="92806"/>
          <a:ext cx="3466494" cy="1470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Zawiadomienie o pozostawieniu pisma wraz z informacją o możliwości jego odbioru w terminie siedmiu dni, licząc od dnia pozostawienia zawiadomienia umieszcza się w oddawczej skrzynce pocztowej lub, gdy nie jest to możliwe, na drzwiach mieszkania adresata, jego biura lub innego pomieszczenia, w którym adresat wykonuje swoje czynności zawodowe, bądź w widocznym miejscu przy wejściu na posesję adresata.</a:t>
          </a:r>
          <a:endParaRPr lang="en-US" sz="1200" kern="1200" dirty="0"/>
        </a:p>
      </dsp:txBody>
      <dsp:txXfrm>
        <a:off x="7665615" y="92806"/>
        <a:ext cx="3466494" cy="1470634"/>
      </dsp:txXfrm>
    </dsp:sp>
    <dsp:sp modelId="{C177B754-F05D-4F87-8157-B0DBC8901AB8}">
      <dsp:nvSpPr>
        <dsp:cNvPr id="0" name=""/>
        <dsp:cNvSpPr/>
      </dsp:nvSpPr>
      <dsp:spPr>
        <a:xfrm>
          <a:off x="23569" y="2203886"/>
          <a:ext cx="1470634" cy="147063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1E1EC6-7DFF-4D7A-9FC6-7F893C22E1CF}">
      <dsp:nvSpPr>
        <dsp:cNvPr id="0" name=""/>
        <dsp:cNvSpPr/>
      </dsp:nvSpPr>
      <dsp:spPr>
        <a:xfrm>
          <a:off x="332402" y="2512720"/>
          <a:ext cx="852967" cy="85296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24A7A0-F652-4981-BB7C-E963496F7DA1}">
      <dsp:nvSpPr>
        <dsp:cNvPr id="0" name=""/>
        <dsp:cNvSpPr/>
      </dsp:nvSpPr>
      <dsp:spPr>
        <a:xfrm>
          <a:off x="1809339" y="2203886"/>
          <a:ext cx="3466494" cy="1470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W przypadku niepodjęcia przesyłki w terminie, pozostawia się powtórne zawiadomienie o możliwości odbioru przesyłki w terminie nie dłuższym niż czternaście dni od daty pierwszego zawiadomienia.</a:t>
          </a:r>
          <a:endParaRPr lang="en-US" sz="1200" kern="1200" dirty="0"/>
        </a:p>
      </dsp:txBody>
      <dsp:txXfrm>
        <a:off x="1809339" y="2203886"/>
        <a:ext cx="3466494" cy="1470634"/>
      </dsp:txXfrm>
    </dsp:sp>
    <dsp:sp modelId="{6ACB35D4-B6F7-46C8-9D3A-D4D2A442B393}">
      <dsp:nvSpPr>
        <dsp:cNvPr id="0" name=""/>
        <dsp:cNvSpPr/>
      </dsp:nvSpPr>
      <dsp:spPr>
        <a:xfrm>
          <a:off x="5879845" y="2203886"/>
          <a:ext cx="1470634" cy="147063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2FF645-C3C1-4247-A6D6-798A0B40A429}">
      <dsp:nvSpPr>
        <dsp:cNvPr id="0" name=""/>
        <dsp:cNvSpPr/>
      </dsp:nvSpPr>
      <dsp:spPr>
        <a:xfrm>
          <a:off x="6188678" y="2512720"/>
          <a:ext cx="852967" cy="85296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53AEC-A740-43F5-AFA0-0D2BBDCB66FA}">
      <dsp:nvSpPr>
        <dsp:cNvPr id="0" name=""/>
        <dsp:cNvSpPr/>
      </dsp:nvSpPr>
      <dsp:spPr>
        <a:xfrm>
          <a:off x="7665615" y="2203886"/>
          <a:ext cx="3466494" cy="1470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Doręczenie uważa się za dokonane z upływem ostatniego dnia, a upomnienie uznaje się za doręczone.</a:t>
          </a:r>
          <a:endParaRPr lang="en-US" sz="1200" kern="1200" dirty="0"/>
        </a:p>
      </dsp:txBody>
      <dsp:txXfrm>
        <a:off x="7665615" y="2203886"/>
        <a:ext cx="3466494" cy="14706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5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11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9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24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1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6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00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19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4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67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49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6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2">
            <a:extLst>
              <a:ext uri="{FF2B5EF4-FFF2-40B4-BE49-F238E27FC236}">
                <a16:creationId xmlns:a16="http://schemas.microsoft.com/office/drawing/2014/main" id="{C71AFC83-43DA-2361-0668-F0E67D9E9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89788" y="966178"/>
            <a:ext cx="4081295" cy="3806281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3300">
                <a:latin typeface="Avenir Next LT Pro"/>
              </a:rPr>
              <a:t>Gospodarowanie odpadami komunalnymi</a:t>
            </a:r>
            <a:br>
              <a:rPr lang="pl-PL" sz="3300">
                <a:latin typeface="Avenir Next LT Pro"/>
              </a:rPr>
            </a:br>
            <a:r>
              <a:rPr lang="pl-PL" sz="3300">
                <a:latin typeface="Avenir Next LT Pro"/>
              </a:rPr>
              <a:t>-wpływy, windykacja, egzekucja, zaległości.</a:t>
            </a:r>
            <a:endParaRPr lang="pl-PL" sz="3300"/>
          </a:p>
        </p:txBody>
      </p:sp>
      <p:sp>
        <p:nvSpPr>
          <p:cNvPr id="28" name="Freeform: Shape 24">
            <a:extLst>
              <a:ext uri="{FF2B5EF4-FFF2-40B4-BE49-F238E27FC236}">
                <a16:creationId xmlns:a16="http://schemas.microsoft.com/office/drawing/2014/main" id="{F35EA8DD-92F5-E06C-4DEE-B7AB507CC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6" name="Picture 3" descr="Sterty formalności">
            <a:extLst>
              <a:ext uri="{FF2B5EF4-FFF2-40B4-BE49-F238E27FC236}">
                <a16:creationId xmlns:a16="http://schemas.microsoft.com/office/drawing/2014/main" id="{B4DF1EB8-900B-ED34-C235-9BD2AC561C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47" r="2190" b="-1"/>
          <a:stretch>
            <a:fillRect/>
          </a:stretch>
        </p:blipFill>
        <p:spPr>
          <a:xfrm>
            <a:off x="517869" y="965741"/>
            <a:ext cx="6554050" cy="538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D1BDCCC-E676-2A7E-BE11-2B8C23DB2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8F39895-9ABE-7773-26B8-50E24CD24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115568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pl-PL" sz="2400" b="0" dirty="0">
                <a:latin typeface="Avenir Next LT Pro"/>
              </a:rPr>
              <a:t>Zaległości w opłacie za gospodarowanie odpadami komunalnymi na dzień 31.12.2025 r. w poszczególnych sołectwach oraz w mieście Książ Wlkp.</a:t>
            </a:r>
            <a:endParaRPr lang="pl-PL" dirty="0"/>
          </a:p>
          <a:p>
            <a:pPr>
              <a:lnSpc>
                <a:spcPct val="90000"/>
              </a:lnSpc>
            </a:pPr>
            <a:endParaRPr lang="pl-PL" sz="240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81C97B1-8A09-6383-8C65-A3B735778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Obraz 4" descr="Umorzenie zaległości podatkowej przedsiębiorcy - wszystko, co musisz  wiedzieć">
            <a:extLst>
              <a:ext uri="{FF2B5EF4-FFF2-40B4-BE49-F238E27FC236}">
                <a16:creationId xmlns:a16="http://schemas.microsoft.com/office/drawing/2014/main" id="{5A7B3DE5-0627-5336-DC65-9133611170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68" y="2460814"/>
            <a:ext cx="5578132" cy="3418778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A72859-2F6E-D9AA-891A-8CA771D47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8053" y="2304288"/>
            <a:ext cx="5365630" cy="405079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Książ Wlkp. </a:t>
            </a:r>
            <a:r>
              <a:rPr lang="pl-PL" sz="1200" dirty="0">
                <a:latin typeface="Avenir Next LT Pro"/>
              </a:rPr>
              <a:t>– 157 podatników, kwota zaległości 45.996,06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Brzóstownia </a:t>
            </a:r>
            <a:r>
              <a:rPr lang="pl-PL" sz="1200" dirty="0">
                <a:latin typeface="Avenir Next LT Pro"/>
              </a:rPr>
              <a:t>– 10 podatników, kwota zaległości 3.840,80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Charłub</a:t>
            </a:r>
            <a:r>
              <a:rPr lang="pl-PL" sz="1200" dirty="0">
                <a:latin typeface="Avenir Next LT Pro"/>
              </a:rPr>
              <a:t> – 2 podatników, kwota zaległości 4.368,26 zł 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Chrząstowo</a:t>
            </a:r>
            <a:r>
              <a:rPr lang="pl-PL" sz="1200" dirty="0">
                <a:latin typeface="Avenir Next LT Pro"/>
              </a:rPr>
              <a:t> – 37 podatników, kwota zaległości 19.381,89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Chwałkowo Kościelne </a:t>
            </a:r>
            <a:r>
              <a:rPr lang="pl-PL" sz="1200" dirty="0">
                <a:latin typeface="Avenir Next LT Pro"/>
              </a:rPr>
              <a:t>– 47 podatników, kwota zaległości 34.621,74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Feliksowo</a:t>
            </a:r>
            <a:r>
              <a:rPr lang="pl-PL" sz="1200" dirty="0">
                <a:latin typeface="Avenir Next LT Pro"/>
              </a:rPr>
              <a:t> – 4 podatników, kwota zaległości 252,00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Gogolewo, Gogolewko </a:t>
            </a:r>
            <a:r>
              <a:rPr lang="pl-PL" sz="1200" dirty="0">
                <a:latin typeface="Avenir Next LT Pro"/>
              </a:rPr>
              <a:t>– 10 podatników, kwota zaległości 5.557.14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Jarosławki</a:t>
            </a:r>
            <a:r>
              <a:rPr lang="pl-PL" sz="1200" dirty="0">
                <a:latin typeface="Avenir Next LT Pro"/>
              </a:rPr>
              <a:t> – 6 podatników, kwota zaległości 452,00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Kiełczyn, Kiełczynek</a:t>
            </a:r>
            <a:r>
              <a:rPr lang="pl-PL" sz="1200" dirty="0">
                <a:latin typeface="Avenir Next LT Pro"/>
              </a:rPr>
              <a:t> - 30 podatników, kwota zaległości 14.440,29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Kołacin</a:t>
            </a:r>
            <a:r>
              <a:rPr lang="pl-PL" sz="1200" dirty="0">
                <a:latin typeface="Avenir Next LT Pro"/>
              </a:rPr>
              <a:t> – 7 podatników, kwota zaległości 1.609,18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Konarskie</a:t>
            </a:r>
            <a:r>
              <a:rPr lang="pl-PL" sz="1200" dirty="0">
                <a:latin typeface="Avenir Next LT Pro"/>
              </a:rPr>
              <a:t> – 3 podatników, kwota zaległości 68,00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Konarzyce</a:t>
            </a:r>
            <a:r>
              <a:rPr lang="pl-PL" sz="1200" dirty="0">
                <a:latin typeface="Avenir Next LT Pro"/>
              </a:rPr>
              <a:t> – 10 podatników, kwota zaległości 1.247,00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Łężek</a:t>
            </a:r>
            <a:r>
              <a:rPr lang="pl-PL" sz="1200" dirty="0">
                <a:latin typeface="Avenir Next LT Pro"/>
              </a:rPr>
              <a:t> – 9 podatników, kwota zaległości 1.322,54 zł</a:t>
            </a:r>
          </a:p>
        </p:txBody>
      </p:sp>
    </p:spTree>
    <p:extLst>
      <p:ext uri="{BB962C8B-B14F-4D97-AF65-F5344CB8AC3E}">
        <p14:creationId xmlns:p14="http://schemas.microsoft.com/office/powerpoint/2010/main" val="2813036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D1BDCCC-E676-2A7E-BE11-2B8C23DB2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586C5FD-7830-2FC6-DDFA-DEEBDEB0A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115568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pl-PL" sz="2400" b="0" dirty="0">
                <a:latin typeface="Avenir Next LT Pro"/>
              </a:rPr>
              <a:t>Zaległości w opłacie za gospodarowanie odpadami komunalnymi na dzień 31.12.2025 r. w poszczególnych sołectwach oraz w mieście Książ Wlkp.</a:t>
            </a:r>
          </a:p>
          <a:p>
            <a:pPr>
              <a:lnSpc>
                <a:spcPct val="90000"/>
              </a:lnSpc>
            </a:pPr>
            <a:endParaRPr lang="pl-PL" sz="240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81C97B1-8A09-6383-8C65-A3B735778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Obraz 4" descr="Umorzenie zaległości podatkowej przedsiębiorcy - wszystko, co musisz  wiedzieć">
            <a:extLst>
              <a:ext uri="{FF2B5EF4-FFF2-40B4-BE49-F238E27FC236}">
                <a16:creationId xmlns:a16="http://schemas.microsoft.com/office/drawing/2014/main" id="{13892BA4-8C35-F5B7-CB6E-6BB15650C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68" y="2460814"/>
            <a:ext cx="5639091" cy="3749995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D8C45F-A128-676A-A252-A7D3EA827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9426" y="1820173"/>
            <a:ext cx="5391510" cy="480491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Ługi</a:t>
            </a:r>
            <a:r>
              <a:rPr lang="pl-PL" sz="1200" dirty="0">
                <a:latin typeface="Avenir Next LT Pro"/>
              </a:rPr>
              <a:t> – 14 podatników, kwota zaległości 31.699,60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Mchy</a:t>
            </a:r>
            <a:r>
              <a:rPr lang="pl-PL" sz="1200" dirty="0">
                <a:latin typeface="Avenir Next LT Pro"/>
              </a:rPr>
              <a:t> – 44 podatników, kwota zaległości 23.887,90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Międzybórz</a:t>
            </a:r>
            <a:r>
              <a:rPr lang="pl-PL" sz="1200" dirty="0">
                <a:latin typeface="Avenir Next LT Pro"/>
              </a:rPr>
              <a:t> – 5 podatników, kwota zaległości 304,60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 err="1">
                <a:latin typeface="Avenir Next LT Pro"/>
              </a:rPr>
              <a:t>Obreda</a:t>
            </a:r>
            <a:r>
              <a:rPr lang="pl-PL" sz="1200" dirty="0">
                <a:latin typeface="Avenir Next LT Pro"/>
              </a:rPr>
              <a:t> – 1 podatnik, kwota zaległości 5.276,90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Radoszkowo</a:t>
            </a:r>
            <a:r>
              <a:rPr lang="pl-PL" sz="1200" dirty="0">
                <a:latin typeface="Avenir Next LT Pro"/>
              </a:rPr>
              <a:t> – 12 podatników, kwota zaległości 10.505,09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Sebastianowo </a:t>
            </a:r>
            <a:r>
              <a:rPr lang="pl-PL" sz="1200" dirty="0">
                <a:latin typeface="Avenir Next LT Pro"/>
              </a:rPr>
              <a:t>– 13 podatników, kwota zaległości 16.254,36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Sroczewo</a:t>
            </a:r>
            <a:r>
              <a:rPr lang="pl-PL" sz="1200" dirty="0">
                <a:latin typeface="Avenir Next LT Pro"/>
              </a:rPr>
              <a:t> – 9 podatników, kwota zaległości 1.532,75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Świączyń</a:t>
            </a:r>
            <a:r>
              <a:rPr lang="pl-PL" sz="1200" dirty="0">
                <a:latin typeface="Avenir Next LT Pro"/>
              </a:rPr>
              <a:t> – 10 podatników, kwota zaległości 1.248,00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Włościejewice </a:t>
            </a:r>
            <a:r>
              <a:rPr lang="pl-PL" sz="1200" dirty="0">
                <a:latin typeface="Avenir Next LT Pro"/>
              </a:rPr>
              <a:t>- 14 podatników, kwota zaległości 3.983,97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Włościejewki</a:t>
            </a:r>
            <a:r>
              <a:rPr lang="pl-PL" sz="1200" dirty="0">
                <a:latin typeface="Avenir Next LT Pro"/>
              </a:rPr>
              <a:t> – 7 podatników, kwota zaległości 6.312,84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Zaborowo</a:t>
            </a:r>
            <a:r>
              <a:rPr lang="pl-PL" sz="1200" dirty="0">
                <a:latin typeface="Avenir Next LT Pro"/>
              </a:rPr>
              <a:t> – 26 podatników, kwota zaległości 12.680,61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Zakrzewice</a:t>
            </a:r>
            <a:r>
              <a:rPr lang="pl-PL" sz="1200" dirty="0">
                <a:latin typeface="Avenir Next LT Pro"/>
              </a:rPr>
              <a:t> - 27 podatników, kwota zaległości 14.045,76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200" b="1" dirty="0">
                <a:latin typeface="Avenir Next LT Pro"/>
              </a:rPr>
              <a:t>Zawory </a:t>
            </a:r>
            <a:r>
              <a:rPr lang="pl-PL" sz="1200" dirty="0">
                <a:latin typeface="Avenir Next LT Pro"/>
              </a:rPr>
              <a:t>– 4 podatników, kwota zaległości 348,00 zł</a:t>
            </a:r>
            <a:endParaRPr lang="en-US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endParaRPr lang="pl-PL" sz="1200" dirty="0">
              <a:latin typeface="Avenir Next LT Pro"/>
            </a:endParaRPr>
          </a:p>
          <a:p>
            <a:pPr>
              <a:lnSpc>
                <a:spcPct val="100000"/>
              </a:lnSpc>
            </a:pPr>
            <a:endParaRPr lang="pl-PL" sz="900" dirty="0"/>
          </a:p>
        </p:txBody>
      </p:sp>
    </p:spTree>
    <p:extLst>
      <p:ext uri="{BB962C8B-B14F-4D97-AF65-F5344CB8AC3E}">
        <p14:creationId xmlns:p14="http://schemas.microsoft.com/office/powerpoint/2010/main" val="4252999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D1BDCCC-E676-2A7E-BE11-2B8C23DB2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97E1193-C54B-491B-AA8E-79A59C926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115568"/>
          </a:xfrm>
        </p:spPr>
        <p:txBody>
          <a:bodyPr>
            <a:normAutofit/>
          </a:bodyPr>
          <a:lstStyle/>
          <a:p>
            <a:pPr algn="ctr"/>
            <a:r>
              <a:rPr lang="pl-PL" b="0" dirty="0">
                <a:latin typeface="Avenir Next LT Pro"/>
              </a:rPr>
              <a:t>NADPŁATA</a:t>
            </a:r>
            <a:endParaRPr lang="pl-PL" dirty="0"/>
          </a:p>
          <a:p>
            <a:endParaRPr lang="pl-PL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81C97B1-8A09-6383-8C65-A3B735778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braz 3" descr="Obraz zawierający zegar, zegarek, budzik, w pomieszczeniu&#10;&#10;Zawartość wygenerowana przez AI może być niepoprawna.">
            <a:extLst>
              <a:ext uri="{FF2B5EF4-FFF2-40B4-BE49-F238E27FC236}">
                <a16:creationId xmlns:a16="http://schemas.microsoft.com/office/drawing/2014/main" id="{8F9105E7-8864-9AEC-524D-01E23DA7E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68" y="2841453"/>
            <a:ext cx="5639091" cy="2988718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93D7A2-AC6F-ECB6-6269-247D949FE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7104" y="2304288"/>
            <a:ext cx="5129784" cy="405079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pl-PL" dirty="0">
                <a:latin typeface="Avenir Next LT Pro"/>
              </a:rPr>
              <a:t>Nadpłata w opłacie za gospodarowanie odpadami komunalnymi </a:t>
            </a:r>
          </a:p>
          <a:p>
            <a:pPr marL="0" indent="0">
              <a:buNone/>
            </a:pPr>
            <a:r>
              <a:rPr lang="pl-PL" dirty="0">
                <a:latin typeface="Avenir Next LT Pro"/>
              </a:rPr>
              <a:t>    na dzień 31.12.2025 r. </a:t>
            </a:r>
            <a:endParaRPr lang="en-US" dirty="0">
              <a:latin typeface="Avenir Next LT Pro"/>
            </a:endParaRPr>
          </a:p>
          <a:p>
            <a:r>
              <a:rPr lang="pl-PL" dirty="0">
                <a:latin typeface="Avenir Next LT Pro"/>
              </a:rPr>
              <a:t>(wynikająca z wpłat podatników dokonujących wyższych lub podwójnych wpłat, jak również z faktu, że płacą oni do przodu za przyszłe miesiące np. w grudniu 2025 r. wpłata za styczeń 2026 r.)</a:t>
            </a:r>
            <a:endParaRPr lang="en-US" dirty="0">
              <a:latin typeface="Avenir Next LT Pro"/>
            </a:endParaRPr>
          </a:p>
          <a:p>
            <a:r>
              <a:rPr lang="pl-PL" b="1" dirty="0">
                <a:latin typeface="Avenir Next LT Pro"/>
              </a:rPr>
              <a:t>395</a:t>
            </a:r>
            <a:r>
              <a:rPr lang="pl-PL" dirty="0">
                <a:latin typeface="Avenir Next LT Pro"/>
              </a:rPr>
              <a:t> podatników</a:t>
            </a:r>
            <a:endParaRPr lang="en-US" dirty="0">
              <a:latin typeface="Avenir Next LT Pro"/>
            </a:endParaRPr>
          </a:p>
          <a:p>
            <a:r>
              <a:rPr lang="pl-PL" dirty="0">
                <a:latin typeface="Avenir Next LT Pro"/>
              </a:rPr>
              <a:t>Na kwotę </a:t>
            </a:r>
            <a:r>
              <a:rPr lang="pl-PL" b="1" dirty="0">
                <a:latin typeface="Avenir Next LT Pro"/>
              </a:rPr>
              <a:t>26.771,61 zł</a:t>
            </a:r>
            <a:endParaRPr lang="en-US" dirty="0">
              <a:latin typeface="Avenir Next LT Pro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019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820888B-4EA5-E0E8-6D52-7733E1E77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3B850EA-9D38-2823-22C1-ABBE121E1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9194" y="1375953"/>
            <a:ext cx="5571889" cy="284072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Dziękuję za uwagę 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6B5A8BF-0680-F9A7-27B1-3971EC9347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Symbol zastępczy zawartości 3" descr="Obraz zawierający kreskówka, ilustracja&#10;&#10;Zawartość wygenerowana przez AI może być niepoprawna.">
            <a:extLst>
              <a:ext uri="{FF2B5EF4-FFF2-40B4-BE49-F238E27FC236}">
                <a16:creationId xmlns:a16="http://schemas.microsoft.com/office/drawing/2014/main" id="{BED2120F-13EC-728D-E0BF-8104C618AE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595" y="1016541"/>
            <a:ext cx="4603118" cy="5380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05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D1BDCCC-E676-2A7E-BE11-2B8C23DB2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AC6A7A6-102C-F7A5-8E97-E6EACBFD6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115568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pl-PL" sz="3700" b="0" dirty="0">
                <a:latin typeface="Avenir Next LT Pro"/>
              </a:rPr>
              <a:t>Wysokość opłaty za gospodarowanie odpadami komunalnymi </a:t>
            </a:r>
            <a:endParaRPr lang="pl-PL" dirty="0"/>
          </a:p>
          <a:p>
            <a:pPr>
              <a:lnSpc>
                <a:spcPct val="90000"/>
              </a:lnSpc>
            </a:pPr>
            <a:endParaRPr lang="pl-PL" sz="37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81C97B1-8A09-6383-8C65-A3B735778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braz 3" descr="Wzrost opłat w sprawach cywilnych- nowelizacja">
            <a:extLst>
              <a:ext uri="{FF2B5EF4-FFF2-40B4-BE49-F238E27FC236}">
                <a16:creationId xmlns:a16="http://schemas.microsoft.com/office/drawing/2014/main" id="{8E2A1A99-58C0-3CDC-FD41-5D4A9F2BC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68" y="2749818"/>
            <a:ext cx="5639091" cy="3171988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C28192-0287-584F-873F-B33084AA1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7104" y="2304288"/>
            <a:ext cx="5129784" cy="405079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endParaRPr lang="pl-PL" sz="1500" b="1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500" b="1" dirty="0">
                <a:latin typeface="Avenir Next LT Pro"/>
              </a:rPr>
              <a:t>2025 r. </a:t>
            </a:r>
            <a:endParaRPr lang="en-US" sz="1500" dirty="0">
              <a:latin typeface="Avenir Next LT Pro"/>
            </a:endParaRPr>
          </a:p>
          <a:p>
            <a:pPr lvl="1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pl-PL" sz="1500" b="1" dirty="0">
                <a:latin typeface="Avenir Next LT Pro"/>
              </a:rPr>
              <a:t>36,00 zł</a:t>
            </a:r>
            <a:r>
              <a:rPr lang="pl-PL" sz="1500" dirty="0">
                <a:latin typeface="Avenir Next LT Pro"/>
              </a:rPr>
              <a:t> miesięcznie od mieszkańca w przypadku wywiązywania się z obowiązku selektywnej zbiórki odpadów,</a:t>
            </a:r>
            <a:endParaRPr lang="en-US" sz="1500" dirty="0">
              <a:latin typeface="Avenir Next LT Pro"/>
            </a:endParaRPr>
          </a:p>
          <a:p>
            <a:pPr lvl="1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pl-PL" sz="1500" b="1" dirty="0">
                <a:latin typeface="Avenir Next LT Pro"/>
              </a:rPr>
              <a:t>72,00</a:t>
            </a:r>
            <a:r>
              <a:rPr lang="pl-PL" sz="1500" dirty="0">
                <a:latin typeface="Avenir Next LT Pro"/>
              </a:rPr>
              <a:t> zł miesięcznie od mieszkańca w przypadku, gdy nie wywiązuje on się z obowiązku selektywnej zbiórki odpadów.</a:t>
            </a:r>
            <a:endParaRPr lang="en-US" sz="1500" dirty="0">
              <a:latin typeface="Avenir Next LT Pro"/>
            </a:endParaRPr>
          </a:p>
          <a:p>
            <a:pPr>
              <a:lnSpc>
                <a:spcPct val="100000"/>
              </a:lnSpc>
            </a:pPr>
            <a:r>
              <a:rPr lang="pl-PL" sz="1500" b="1" dirty="0">
                <a:latin typeface="Avenir Next LT Pro"/>
              </a:rPr>
              <a:t>2026 r. </a:t>
            </a:r>
            <a:endParaRPr lang="en-US" sz="1500" dirty="0">
              <a:latin typeface="Avenir Next LT Pro"/>
            </a:endParaRPr>
          </a:p>
          <a:p>
            <a:pPr lvl="1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pl-PL" sz="1500" b="1" dirty="0">
                <a:latin typeface="Avenir Next LT Pro"/>
              </a:rPr>
              <a:t>40,00 zł</a:t>
            </a:r>
            <a:r>
              <a:rPr lang="pl-PL" sz="1500" dirty="0">
                <a:latin typeface="Avenir Next LT Pro"/>
              </a:rPr>
              <a:t> miesięcznie od mieszkańca w przypadku wywiązywania się z obowiązku selektywnej zbiórki odpadów,</a:t>
            </a:r>
            <a:endParaRPr lang="en-US" sz="1500" dirty="0">
              <a:latin typeface="Avenir Next LT Pro"/>
            </a:endParaRPr>
          </a:p>
          <a:p>
            <a:pPr lvl="1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pl-PL" sz="1500" b="1" dirty="0">
                <a:latin typeface="Avenir Next LT Pro"/>
              </a:rPr>
              <a:t>80,00 zł</a:t>
            </a:r>
            <a:r>
              <a:rPr lang="pl-PL" sz="1500" dirty="0">
                <a:latin typeface="Avenir Next LT Pro"/>
              </a:rPr>
              <a:t> miesięcznie od mieszkańca w przypadku, gdy nie wywiązuje on się z obowiązku selektywnej zbiórki odpadów.</a:t>
            </a:r>
            <a:endParaRPr lang="pl-PL" sz="1500" dirty="0"/>
          </a:p>
        </p:txBody>
      </p:sp>
    </p:spTree>
    <p:extLst>
      <p:ext uri="{BB962C8B-B14F-4D97-AF65-F5344CB8AC3E}">
        <p14:creationId xmlns:p14="http://schemas.microsoft.com/office/powerpoint/2010/main" val="217078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A0771B-633C-4521-4016-CE87BFEE7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D95AC48-2CA8-0144-18DB-FD9DF93E7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BF1C89E-D55F-A410-1DA4-3FE3342B6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115568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pl-PL" b="0" dirty="0"/>
              <a:t>TERMINOWOŚĆ WPŁAT</a:t>
            </a:r>
            <a:endParaRPr lang="pl-PL" sz="370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EEEBF78-AF90-C303-9199-46963BB37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2A8D18-213C-C6C3-3E71-C9C1E5A2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7104" y="2304288"/>
            <a:ext cx="5129784" cy="4050792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dirty="0"/>
              <a:t>Gmina podejmuje czynności zmierzające do wyegzekwowania należności od podatników, którzy uchylają się od opłaty za gospodarowanie odpadami komunalnymi. ​</a:t>
            </a:r>
          </a:p>
          <a:p>
            <a:pPr fontAlgn="base"/>
            <a:r>
              <a:rPr lang="pl-PL" dirty="0"/>
              <a:t>Podatnik zobligowany jest do uregulowania opłaty za gospodarowanie odpadami komunalnymi  w uchwalonym przez Radę Miejską terminie. ​</a:t>
            </a:r>
          </a:p>
        </p:txBody>
      </p:sp>
      <p:pic>
        <p:nvPicPr>
          <p:cNvPr id="2050" name="Picture 2" descr="Odroczony termin płatności - co to jest, korzyści i ryzyka">
            <a:extLst>
              <a:ext uri="{FF2B5EF4-FFF2-40B4-BE49-F238E27FC236}">
                <a16:creationId xmlns:a16="http://schemas.microsoft.com/office/drawing/2014/main" id="{016A2247-C80C-13FA-4F90-9D610AA1E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440" y="2304289"/>
            <a:ext cx="5592269" cy="372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3822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4">
            <a:extLst>
              <a:ext uri="{FF2B5EF4-FFF2-40B4-BE49-F238E27FC236}">
                <a16:creationId xmlns:a16="http://schemas.microsoft.com/office/drawing/2014/main" id="{4065D9BE-A58D-6E8A-D4A2-5056F3C5E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B4C0CAE-86E5-C499-B209-2D086263A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208" y="978408"/>
            <a:ext cx="11282680" cy="1463040"/>
          </a:xfrm>
        </p:spPr>
        <p:txBody>
          <a:bodyPr>
            <a:normAutofit/>
          </a:bodyPr>
          <a:lstStyle/>
          <a:p>
            <a:pPr algn="ctr"/>
            <a:r>
              <a:rPr lang="pl-PL" sz="4100" b="0" dirty="0">
                <a:latin typeface="Calibri"/>
                <a:ea typeface="Calibri"/>
                <a:cs typeface="Calibri"/>
              </a:rPr>
              <a:t>DZIAŁANIA INFORMACYJNE I UPOMNIENIE</a:t>
            </a:r>
            <a:endParaRPr lang="pl-PL" sz="4100" dirty="0"/>
          </a:p>
        </p:txBody>
      </p:sp>
      <p:sp>
        <p:nvSpPr>
          <p:cNvPr id="20" name="Freeform: Shape 16">
            <a:extLst>
              <a:ext uri="{FF2B5EF4-FFF2-40B4-BE49-F238E27FC236}">
                <a16:creationId xmlns:a16="http://schemas.microsoft.com/office/drawing/2014/main" id="{A745E793-BC99-8991-71CD-53FFBB6A8F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11156260" cy="149279"/>
          </a:xfrm>
          <a:custGeom>
            <a:avLst/>
            <a:gdLst>
              <a:gd name="connsiteX0" fmla="*/ 0 w 11156260"/>
              <a:gd name="connsiteY0" fmla="*/ 0 h 149279"/>
              <a:gd name="connsiteX1" fmla="*/ 11156260 w 11156260"/>
              <a:gd name="connsiteY1" fmla="*/ 0 h 149279"/>
              <a:gd name="connsiteX2" fmla="*/ 11156260 w 11156260"/>
              <a:gd name="connsiteY2" fmla="*/ 149279 h 149279"/>
              <a:gd name="connsiteX3" fmla="*/ 0 w 11156260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56260" h="149279">
                <a:moveTo>
                  <a:pt x="0" y="0"/>
                </a:moveTo>
                <a:lnTo>
                  <a:pt x="11156260" y="0"/>
                </a:lnTo>
                <a:lnTo>
                  <a:pt x="11156260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Obraz 6" descr="ZZ-53 - Znak Informacja - 150X150-100X100">
            <a:extLst>
              <a:ext uri="{FF2B5EF4-FFF2-40B4-BE49-F238E27FC236}">
                <a16:creationId xmlns:a16="http://schemas.microsoft.com/office/drawing/2014/main" id="{B67A1ACE-0993-1DB0-B920-941B20BE3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69" y="2286800"/>
            <a:ext cx="4058485" cy="4058485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FB8488-0D4F-A82A-D54E-3EB213915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888" y="2283968"/>
            <a:ext cx="6731000" cy="406196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1400" dirty="0">
                <a:latin typeface="Calibri"/>
                <a:ea typeface="Calibri"/>
                <a:cs typeface="Calibri"/>
              </a:rPr>
              <a:t>Jeżeli podatnik nie zapłacił należności w terminie - Gmina może podjąć działania informacyjne wobec zobowiązanego zmierzające do dobrowolnego wykonania obowiązku, w przypadku gdy zachodzą uzasadnione okoliczności przypuszczające, że zobowiązany dobrowolnie wykona obowiązek bez konieczności wszczęcia egzekucji administracyjnej. Działania te mogą być w formie pisemnej, dźwiękowej lub graficznej w szczególności przez: internetowy portal informacyjny, e-mail, telefon, faks. Działania informacyjne są rejestrowane w postaci papierowej – wpisując formę działania informacyjnego i datę podjęcia działania. </a:t>
            </a:r>
            <a:endParaRPr lang="en-US" sz="14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pl-PL" sz="1400" dirty="0">
                <a:latin typeface="Calibri"/>
                <a:ea typeface="Calibri"/>
                <a:cs typeface="Calibri"/>
              </a:rPr>
              <a:t>W przypadku podjęcia działań informacyjnych gmina przesyła upomnienie na zaległości przekraczające kwotę dziesięciokrotności kosztów upomnienia, nie wcześniej niż po upływie 7 dni, w którym podjęto te działania. </a:t>
            </a:r>
            <a:endParaRPr lang="en-US" sz="14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pl-PL" sz="1400" dirty="0">
                <a:latin typeface="Calibri"/>
                <a:ea typeface="Calibri"/>
                <a:cs typeface="Calibri"/>
              </a:rPr>
              <a:t>W przypadku nie podjęcia działań informacyjnych gmina wysyła zobowiązanemu upomnienie na zaległości przekraczające kwotę dziesięciokrotności kosztów upomnienia, niezwłocznie po upływie terminu zapłaty należności pieniężnej. </a:t>
            </a:r>
          </a:p>
          <a:p>
            <a:pPr>
              <a:lnSpc>
                <a:spcPct val="100000"/>
              </a:lnSpc>
            </a:pP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3548314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01D057-4B28-7DC4-CF28-3FE6B4B33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000" b="0" dirty="0">
                <a:latin typeface="Avenir Next LT Pro"/>
              </a:rPr>
              <a:t>AWIZO UPOMNIENIA</a:t>
            </a:r>
          </a:p>
          <a:p>
            <a:endParaRPr lang="pl-PL" dirty="0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79E3F748-D880-4E21-7F37-263B328DF1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3200094"/>
              </p:ext>
            </p:extLst>
          </p:nvPr>
        </p:nvGraphicFramePr>
        <p:xfrm>
          <a:off x="521208" y="2112941"/>
          <a:ext cx="11155680" cy="376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6226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065D9BE-A58D-6E8A-D4A2-5056F3C5E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3F6FA37-A9B0-4C94-F0E6-ACDE27031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128" y="978408"/>
            <a:ext cx="11160760" cy="1463040"/>
          </a:xfrm>
        </p:spPr>
        <p:txBody>
          <a:bodyPr>
            <a:normAutofit/>
          </a:bodyPr>
          <a:lstStyle/>
          <a:p>
            <a:pPr algn="ctr"/>
            <a:r>
              <a:rPr lang="pl-PL" b="0" dirty="0">
                <a:latin typeface="Avenir Next LT Pro"/>
              </a:rPr>
              <a:t>      </a:t>
            </a:r>
            <a:r>
              <a:rPr lang="pl-PL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UPOMNIENIA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A745E793-BC99-8991-71CD-53FFBB6A8F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11156260" cy="149279"/>
          </a:xfrm>
          <a:custGeom>
            <a:avLst/>
            <a:gdLst>
              <a:gd name="connsiteX0" fmla="*/ 0 w 11156260"/>
              <a:gd name="connsiteY0" fmla="*/ 0 h 149279"/>
              <a:gd name="connsiteX1" fmla="*/ 11156260 w 11156260"/>
              <a:gd name="connsiteY1" fmla="*/ 0 h 149279"/>
              <a:gd name="connsiteX2" fmla="*/ 11156260 w 11156260"/>
              <a:gd name="connsiteY2" fmla="*/ 149279 h 149279"/>
              <a:gd name="connsiteX3" fmla="*/ 0 w 11156260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56260" h="149279">
                <a:moveTo>
                  <a:pt x="0" y="0"/>
                </a:moveTo>
                <a:lnTo>
                  <a:pt x="11156260" y="0"/>
                </a:lnTo>
                <a:lnTo>
                  <a:pt x="11156260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Obraz 4" descr="Worning sign Images - Free Download on Freepik">
            <a:extLst>
              <a:ext uri="{FF2B5EF4-FFF2-40B4-BE49-F238E27FC236}">
                <a16:creationId xmlns:a16="http://schemas.microsoft.com/office/drawing/2014/main" id="{F4E5B7FB-1A8B-A791-784F-C7927FBA06D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57" t="1084" r="1134" b="2647"/>
          <a:stretch>
            <a:fillRect/>
          </a:stretch>
        </p:blipFill>
        <p:spPr>
          <a:xfrm>
            <a:off x="233390" y="1618488"/>
            <a:ext cx="4543991" cy="4536499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E8929C-8E7C-0725-4A47-CC8F616BE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2286000"/>
            <a:ext cx="6537960" cy="405993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pl-PL" sz="2000" dirty="0">
                <a:latin typeface="Avenir Next LT Pro"/>
              </a:rPr>
              <a:t>W okresie od 01.01.2025 r. do 31.12.2025 r. na zaległości w opłacie za gospodarowanie odpadami komunalnymi wysłano:</a:t>
            </a:r>
          </a:p>
          <a:p>
            <a:pPr marL="0" indent="0">
              <a:buNone/>
            </a:pPr>
            <a:endParaRPr lang="en-US" sz="2000" dirty="0">
              <a:latin typeface="Avenir Next LT Pro"/>
            </a:endParaRPr>
          </a:p>
          <a:p>
            <a:pPr marL="0" indent="0">
              <a:buNone/>
            </a:pPr>
            <a:r>
              <a:rPr lang="pl-PL" sz="2000" b="1" dirty="0">
                <a:latin typeface="Avenir Next LT Pro"/>
              </a:rPr>
              <a:t>613</a:t>
            </a:r>
            <a:r>
              <a:rPr lang="pl-PL" sz="2000" dirty="0">
                <a:latin typeface="Avenir Next LT Pro"/>
              </a:rPr>
              <a:t> upomnień </a:t>
            </a:r>
          </a:p>
          <a:p>
            <a:pPr marL="0" indent="0">
              <a:buNone/>
            </a:pPr>
            <a:r>
              <a:rPr lang="pl-PL" sz="2000" dirty="0">
                <a:latin typeface="Avenir Next LT Pro"/>
              </a:rPr>
              <a:t>na kwotę </a:t>
            </a:r>
            <a:r>
              <a:rPr lang="pl-PL" sz="2000" b="1" dirty="0">
                <a:latin typeface="Avenir Next LT Pro"/>
              </a:rPr>
              <a:t>180.213,98 zł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173229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D1BDCCC-E676-2A7E-BE11-2B8C23DB2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745CA2D-8DBC-452C-B416-CC8A40E46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115568"/>
          </a:xfrm>
        </p:spPr>
        <p:txBody>
          <a:bodyPr>
            <a:normAutofit/>
          </a:bodyPr>
          <a:lstStyle/>
          <a:p>
            <a:pPr algn="ctr"/>
            <a:r>
              <a:rPr lang="pl-PL" b="0" dirty="0">
                <a:latin typeface="Calibri"/>
                <a:ea typeface="Calibri"/>
                <a:cs typeface="Calibri"/>
              </a:rPr>
              <a:t>TYTUŁ WYKONAWCZY</a:t>
            </a:r>
            <a:endParaRPr lang="pl-PL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81C97B1-8A09-6383-8C65-A3B735778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braz 3" descr="Tytuł wykonawczy w egzekucji administracyjnej">
            <a:extLst>
              <a:ext uri="{FF2B5EF4-FFF2-40B4-BE49-F238E27FC236}">
                <a16:creationId xmlns:a16="http://schemas.microsoft.com/office/drawing/2014/main" id="{A4AEDF07-90A5-9F4F-0B7A-560F6DAAB3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8279" b="1"/>
          <a:stretch>
            <a:fillRect/>
          </a:stretch>
        </p:blipFill>
        <p:spPr>
          <a:xfrm>
            <a:off x="517866" y="2299390"/>
            <a:ext cx="5578133" cy="4048568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C0D83B-6362-8683-B654-68AABA25C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0528" y="2304288"/>
            <a:ext cx="5157216" cy="405079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800"/>
              </a:spcAft>
            </a:pPr>
            <a:r>
              <a:rPr lang="pl-PL" dirty="0">
                <a:latin typeface="Calibri"/>
                <a:ea typeface="Calibri"/>
                <a:cs typeface="Calibri"/>
              </a:rPr>
              <a:t>W sytuacji, gdy zobowiązany nadal uchyla się od uregulowania zaległości, upomnienie stanowi podstawę do wystawienia tytułu wykonawczego i przekierowania sprawy do Urzędu Skarbowego celem dalszej egzekucji. </a:t>
            </a:r>
            <a:endParaRPr lang="en-US">
              <a:latin typeface="Calibri"/>
              <a:ea typeface="Calibri"/>
              <a:cs typeface="Calibri"/>
            </a:endParaRPr>
          </a:p>
          <a:p>
            <a:pPr>
              <a:spcAft>
                <a:spcPts val="800"/>
              </a:spcAft>
            </a:pPr>
            <a:r>
              <a:rPr lang="pl-PL" dirty="0">
                <a:latin typeface="Calibri"/>
                <a:ea typeface="Calibri"/>
                <a:cs typeface="Calibri"/>
              </a:rPr>
              <a:t>Urząd Skarbowy poprzez zastosowanie środków egzekucyjnych podejmuje czynności zajęcia rachunku bankowego, zajęcia świadczeń z tytułu renty i emerytury, wynagrodzenia za pracę itp. 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7699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06D4B7-B793-5135-F68F-B3E452997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6223F88-9ADD-A411-D861-0BC78241B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2EB3741-DA7D-23E1-CA27-4E0DAB754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115568"/>
          </a:xfrm>
        </p:spPr>
        <p:txBody>
          <a:bodyPr>
            <a:normAutofit/>
          </a:bodyPr>
          <a:lstStyle/>
          <a:p>
            <a:pPr algn="ctr"/>
            <a:r>
              <a:rPr lang="pl-PL" b="0" dirty="0">
                <a:latin typeface="Calibri"/>
                <a:ea typeface="Calibri"/>
                <a:cs typeface="Calibri"/>
              </a:rPr>
              <a:t>TYTUŁ WYKONAWCZY</a:t>
            </a:r>
            <a:endParaRPr lang="pl-PL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8A83415-8820-3631-C92C-80949B09F6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braz 3" descr="Tytuł wykonawczy w egzekucji administracyjnej">
            <a:extLst>
              <a:ext uri="{FF2B5EF4-FFF2-40B4-BE49-F238E27FC236}">
                <a16:creationId xmlns:a16="http://schemas.microsoft.com/office/drawing/2014/main" id="{40E541A6-501B-6A6A-0C1B-7013300EFF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8279" b="1"/>
          <a:stretch>
            <a:fillRect/>
          </a:stretch>
        </p:blipFill>
        <p:spPr>
          <a:xfrm>
            <a:off x="517866" y="2299390"/>
            <a:ext cx="5578133" cy="4048568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EFE7D1-2D78-28B4-23F3-26D488B34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0528" y="2304288"/>
            <a:ext cx="5157216" cy="405079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fontAlgn="base">
              <a:buNone/>
            </a:pPr>
            <a:r>
              <a:rPr lang="pl-PL" sz="2000" dirty="0"/>
              <a:t>W okresie od 01.01.2025 r. do 31.12.2025 r. na zaległości w opłacie za gospodarowanie odpadami komunalnymi wystawiono i przekazano do Urzędu Skarbowego w Śremie </a:t>
            </a:r>
            <a:r>
              <a:rPr lang="en-US" sz="2000" dirty="0"/>
              <a:t>​</a:t>
            </a:r>
          </a:p>
          <a:p>
            <a:pPr marL="0" indent="0" fontAlgn="base">
              <a:buNone/>
            </a:pPr>
            <a:endParaRPr lang="pl-PL" sz="2000" b="1" dirty="0"/>
          </a:p>
          <a:p>
            <a:pPr marL="0" indent="0" fontAlgn="base">
              <a:buNone/>
            </a:pPr>
            <a:r>
              <a:rPr lang="pl-PL" sz="2000" b="1" dirty="0"/>
              <a:t>273</a:t>
            </a:r>
            <a:r>
              <a:rPr lang="pl-PL" sz="2000" dirty="0"/>
              <a:t> tytuły wykonawcze </a:t>
            </a:r>
          </a:p>
          <a:p>
            <a:pPr marL="0" indent="0" fontAlgn="base">
              <a:buNone/>
            </a:pPr>
            <a:r>
              <a:rPr lang="pl-PL" sz="2000" dirty="0"/>
              <a:t>na kwotę </a:t>
            </a:r>
            <a:r>
              <a:rPr lang="pl-PL" sz="2000" b="1" dirty="0"/>
              <a:t>82.047,00</a:t>
            </a:r>
            <a:r>
              <a:rPr lang="pl-PL" sz="2000" dirty="0"/>
              <a:t> </a:t>
            </a:r>
            <a:r>
              <a:rPr lang="pl-PL" sz="2000" b="1" dirty="0"/>
              <a:t>zł</a:t>
            </a:r>
            <a:r>
              <a:rPr lang="pl-PL" sz="2000" dirty="0"/>
              <a:t>​</a:t>
            </a:r>
          </a:p>
          <a:p>
            <a:pPr marL="0" indent="0" fontAlgn="base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83335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AD1BDCCC-E676-2A7E-BE11-2B8C23DB2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D3C18A1-AFD3-D4C6-2619-FA3334F93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115568"/>
          </a:xfrm>
        </p:spPr>
        <p:txBody>
          <a:bodyPr>
            <a:normAutofit/>
          </a:bodyPr>
          <a:lstStyle/>
          <a:p>
            <a:pPr algn="ctr"/>
            <a:r>
              <a:rPr lang="pl-PL" b="0" dirty="0">
                <a:latin typeface="Avenir Next LT Pro"/>
              </a:rPr>
              <a:t>ZALEGŁOŚCI</a:t>
            </a:r>
            <a:endParaRPr lang="pl-PL" dirty="0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781C97B1-8A09-6383-8C65-A3B735778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Obraz 4" descr="Umorzenie zaległości podatkowej przedsiębiorcy - wszystko, co musisz  wiedzieć">
            <a:extLst>
              <a:ext uri="{FF2B5EF4-FFF2-40B4-BE49-F238E27FC236}">
                <a16:creationId xmlns:a16="http://schemas.microsoft.com/office/drawing/2014/main" id="{605B12C9-88CF-B0F7-9CA0-C7845DECD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68" y="2460814"/>
            <a:ext cx="5639091" cy="3749995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52E8E6-7569-39DE-AD64-FEBEC74E5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7104" y="2304288"/>
            <a:ext cx="5129784" cy="4050792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pl-PL" dirty="0"/>
          </a:p>
          <a:p>
            <a:r>
              <a:rPr lang="pl-PL" dirty="0">
                <a:latin typeface="Avenir Next LT Pro"/>
              </a:rPr>
              <a:t>Na dzień </a:t>
            </a:r>
            <a:r>
              <a:rPr lang="pl-PL" b="1" dirty="0">
                <a:latin typeface="Avenir Next LT Pro"/>
              </a:rPr>
              <a:t>31.12.2025</a:t>
            </a:r>
            <a:r>
              <a:rPr lang="pl-PL" dirty="0">
                <a:latin typeface="Avenir Next LT Pro"/>
              </a:rPr>
              <a:t> r. saldo zaległości </a:t>
            </a:r>
            <a:br>
              <a:rPr lang="pl-PL" dirty="0">
                <a:latin typeface="Avenir Next LT Pro"/>
              </a:rPr>
            </a:br>
            <a:r>
              <a:rPr lang="pl-PL" dirty="0">
                <a:latin typeface="Avenir Next LT Pro"/>
              </a:rPr>
              <a:t>w opłacie za gospodarowanie odpadami komunalnymi wynosi:</a:t>
            </a:r>
          </a:p>
          <a:p>
            <a:pPr marL="0" indent="0">
              <a:buNone/>
            </a:pPr>
            <a:endParaRPr lang="en-US" dirty="0">
              <a:latin typeface="Avenir Next LT Pro"/>
            </a:endParaRPr>
          </a:p>
          <a:p>
            <a:r>
              <a:rPr lang="pl-PL" b="1" dirty="0">
                <a:latin typeface="Avenir Next LT Pro"/>
              </a:rPr>
              <a:t>271.759,25 zł </a:t>
            </a:r>
            <a:endParaRPr lang="pl-PL" dirty="0">
              <a:latin typeface="Bierstadt"/>
            </a:endParaRPr>
          </a:p>
          <a:p>
            <a:r>
              <a:rPr lang="pl-PL" dirty="0">
                <a:latin typeface="Avenir Next LT Pro"/>
              </a:rPr>
              <a:t>zalega </a:t>
            </a:r>
            <a:r>
              <a:rPr lang="pl-PL" b="1" dirty="0">
                <a:latin typeface="Avenir Next LT Pro"/>
              </a:rPr>
              <a:t>538</a:t>
            </a:r>
            <a:r>
              <a:rPr lang="pl-PL" dirty="0">
                <a:latin typeface="Avenir Next LT Pro"/>
              </a:rPr>
              <a:t> podatników.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0337689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904</Words>
  <Application>Microsoft Office PowerPoint</Application>
  <PresentationFormat>Panoramiczny</PresentationFormat>
  <Paragraphs>76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Arial</vt:lpstr>
      <vt:lpstr>Avenir Next LT Pro</vt:lpstr>
      <vt:lpstr>Bierstadt</vt:lpstr>
      <vt:lpstr>Calibri</vt:lpstr>
      <vt:lpstr>Courier New,monospace</vt:lpstr>
      <vt:lpstr>GestaltVTI</vt:lpstr>
      <vt:lpstr>Gospodarowanie odpadami komunalnymi -wpływy, windykacja, egzekucja, zaległości.</vt:lpstr>
      <vt:lpstr>Wysokość opłaty za gospodarowanie odpadami komunalnymi  </vt:lpstr>
      <vt:lpstr>TERMINOWOŚĆ WPŁAT</vt:lpstr>
      <vt:lpstr>DZIAŁANIA INFORMACYJNE I UPOMNIENIE</vt:lpstr>
      <vt:lpstr>AWIZO UPOMNIENIA </vt:lpstr>
      <vt:lpstr>      UPOMNIENIA</vt:lpstr>
      <vt:lpstr>TYTUŁ WYKONAWCZY</vt:lpstr>
      <vt:lpstr>TYTUŁ WYKONAWCZY</vt:lpstr>
      <vt:lpstr>ZALEGŁOŚCI</vt:lpstr>
      <vt:lpstr>Zaległości w opłacie za gospodarowanie odpadami komunalnymi na dzień 31.12.2025 r. w poszczególnych sołectwach oraz w mieście Książ Wlkp. </vt:lpstr>
      <vt:lpstr>Zaległości w opłacie za gospodarowanie odpadami komunalnymi na dzień 31.12.2025 r. w poszczególnych sołectwach oraz w mieście Książ Wlkp. </vt:lpstr>
      <vt:lpstr>NADPŁATA </vt:lpstr>
      <vt:lpstr>Dziękuję za uwagę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Magdalena Barczak</cp:lastModifiedBy>
  <cp:revision>135</cp:revision>
  <dcterms:created xsi:type="dcterms:W3CDTF">2012-08-15T16:54:36Z</dcterms:created>
  <dcterms:modified xsi:type="dcterms:W3CDTF">2026-02-13T09:52:33Z</dcterms:modified>
</cp:coreProperties>
</file>