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16" r:id="rId2"/>
  </p:sldMasterIdLst>
  <p:notesMasterIdLst>
    <p:notesMasterId r:id="rId14"/>
  </p:notesMasterIdLst>
  <p:sldIdLst>
    <p:sldId id="305" r:id="rId3"/>
    <p:sldId id="306" r:id="rId4"/>
    <p:sldId id="308" r:id="rId5"/>
    <p:sldId id="310" r:id="rId6"/>
    <p:sldId id="311" r:id="rId7"/>
    <p:sldId id="312" r:id="rId8"/>
    <p:sldId id="316" r:id="rId9"/>
    <p:sldId id="299" r:id="rId10"/>
    <p:sldId id="314" r:id="rId11"/>
    <p:sldId id="315" r:id="rId12"/>
    <p:sldId id="286" r:id="rId13"/>
  </p:sldIdLst>
  <p:sldSz cx="12192000" cy="6858000"/>
  <p:notesSz cx="6858000" cy="987266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817" autoAdjust="0"/>
  </p:normalViewPr>
  <p:slideViewPr>
    <p:cSldViewPr snapToGrid="0">
      <p:cViewPr varScale="1">
        <p:scale>
          <a:sx n="88" d="100"/>
          <a:sy n="88" d="100"/>
        </p:scale>
        <p:origin x="41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516508-BCD4-4861-94F1-DF95B6AE659F}" type="datetimeFigureOut">
              <a:rPr lang="pl-PL" smtClean="0"/>
              <a:t>12.12.2025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68313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751219"/>
            <a:ext cx="548640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71800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9377317"/>
            <a:ext cx="2971800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260E66-42AB-4A8D-9577-190533C1CF2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0646461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60E66-42AB-4A8D-9577-190533C1CF28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89820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60E66-42AB-4A8D-9577-190533C1CF28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8646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60E66-42AB-4A8D-9577-190533C1CF28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8845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60E66-42AB-4A8D-9577-190533C1CF28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8482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60E66-42AB-4A8D-9577-190533C1CF28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8806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60E66-42AB-4A8D-9577-190533C1CF28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840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60E66-42AB-4A8D-9577-190533C1CF28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058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60E66-42AB-4A8D-9577-190533C1CF28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9784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60E66-42AB-4A8D-9577-190533C1CF28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9795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60E66-42AB-4A8D-9577-190533C1CF28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7648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60E66-42AB-4A8D-9577-190533C1CF28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5596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31CE29D-69B4-D30A-C40E-06761730D3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EC3BC3AB-09CE-F635-DDE1-E826C5BAE2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F6BE1D2F-BC81-78DB-995C-867CEFAFD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smtClean="0"/>
              <a:t>12/12/2025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4A331887-7561-2DA9-EEA8-40DB733C4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F0520237-5F3B-FFA7-0162-084CAB410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992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57B22F0-1C42-DEC1-1BB9-1CC70E887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2B3A1023-DCE3-2869-FF36-A112C24E00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C8A8BC25-4807-C74E-AAEB-E5C26CB07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12/12/2025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2182FD61-7157-281D-05A9-7A2B44DAF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80410514-7335-57A7-DA1A-A858AE55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633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257F7094-F53A-F257-F55E-0D60B94FE3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0CE09661-1591-919F-0234-DAE95BDAF7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CA16F20B-9962-9017-6CF0-3FA6AAEED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12/12/2025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8BC6120E-7C11-47E8-1DFF-E7DB14A86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8FAF9785-FCF5-B436-B3BF-98A346239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653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48E205A-F8C3-DCCF-7253-9C893B722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2631DA38-6305-28C6-0EF7-A026A92B9A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706503E2-0455-8901-4F6D-9B92448B1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12/12/2025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932C819F-5CE2-546B-C7DA-DE3EE82B8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5566BA91-9A05-2BD8-7B69-FE20DAC35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558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968438E-ED35-9B9E-6BE4-C341B26EF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87B9CEDF-8A73-2E9E-FF89-F29AD27F0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A1343F4A-8688-AB4D-83FB-C170F788E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smtClean="0"/>
              <a:t>12/12/2025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8E88825F-4F0C-6292-D129-4D3B2E399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FA64EC97-11F9-69B1-033C-8CC820B8D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133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5CC2CFD-7F88-AC28-A156-618BE9A50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CEE3DF9-CFD1-0E04-A9DD-7FBE73DDF8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5176DD39-DE6B-6275-8C85-268EAFAA0B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DB8CF2A4-014B-79F4-9378-41EB25881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12/12/2025</a:t>
            </a:fld>
            <a:endParaRPr lang="en-US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ACF0C4E9-AF12-8909-473C-5B63F6D9C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87968387-B1B3-54B7-28AE-5208BEBF7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640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3A3DDDC-E202-9E4B-3C2E-9D8ED3025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597CD10C-3122-061F-250F-47FA7DED55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5551DFEC-1713-C84F-D6F0-453DA09312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33B337B1-3DFE-3C6E-388C-69B0F1C7FB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22423C95-8354-8BB6-BDEF-475A1DE81A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0B5938B9-A079-EDA9-FDB2-9BA4A68A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12/12/2025</a:t>
            </a:fld>
            <a:endParaRPr lang="en-US" dirty="0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7A446D82-8624-ED4D-396C-45CBE4DBC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FA6CB05F-57B0-2F9F-31F4-35C505301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017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9A55B9F-8DE5-275C-76DB-EC5C2ED86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25AE8CCD-6753-CEE0-32A7-01C1CC716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12/12/2025</a:t>
            </a:fld>
            <a:endParaRPr lang="en-US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82820EC9-E692-1196-7A48-2CACA0CE6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CFD3DB92-23B6-1D98-4069-31BA5EEEB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12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527C14C6-6F17-BE55-891B-D489223CF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smtClean="0"/>
              <a:t>12/12/2025</a:t>
            </a:fld>
            <a:endParaRPr lang="en-US"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9F773479-CCB6-9CBD-9C38-A976EC573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563F023B-A3C0-7895-7F6F-EF4EB19BF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677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944952E-99BE-5D9F-D7E3-E3C125704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BC6134F5-8820-BD78-4BC0-6F04049C5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DF47CC11-15E3-67CC-3DBB-B30665AB8F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18752828-1EB1-5442-AFF8-8794BCDEB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12/12/2025</a:t>
            </a:fld>
            <a:endParaRPr lang="en-US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AD91630E-B59E-11C9-633D-B9B9FD5AE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87CE0C9C-1B50-A869-F906-688BA6E3D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766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FCF271E-E18E-7AB1-A6FF-6991C8F31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1356AEDD-8DEE-93A0-B67F-9747C95E79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2E8E0488-4C97-886C-C3C9-9C9AECC4BC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C781B4A0-4BB5-7B4B-29FF-702E0EC4E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smtClean="0"/>
              <a:t>12/12/2025</a:t>
            </a:fld>
            <a:endParaRPr lang="en-US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4682F500-AF70-D7A2-E028-B8B4F7BD2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FDE802CA-B56E-9BE2-5D9E-B88354027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655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4FA3872C-0011-C7F5-1B56-94FD26D01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962B8C52-3836-CF00-4915-7B6256BAC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E778FAB2-74D5-32FD-E66E-EC39837922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C1C18-307B-4F68-A007-B5B542270E8D}" type="datetimeFigureOut">
              <a:rPr lang="en-US" smtClean="0"/>
              <a:t>12/12/2025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95FED942-3B26-5EA9-2075-8B33522A2E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3F927F73-6FAE-40B0-2A0C-7B9FBA35CD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781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.png"/><Relationship Id="rId4" Type="http://schemas.openxmlformats.org/officeDocument/2006/relationships/image" Target="../media/image15.png"/><Relationship Id="rId9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A24C0FEF-C309-9079-EB6C-5D8ABC2CC539}"/>
              </a:ext>
            </a:extLst>
          </p:cNvPr>
          <p:cNvSpPr txBox="1"/>
          <p:nvPr/>
        </p:nvSpPr>
        <p:spPr>
          <a:xfrm>
            <a:off x="1762232" y="5657047"/>
            <a:ext cx="80831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l-PL" sz="4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Biuro Powiatowe ARiMR w Śremie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3B7012FE-DC85-B748-31AC-F1A858EC0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71056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 descr="Obraz zawierający na wolnym powietrzu, niebo, dom, budynek&#10;&#10;Opis wygenerowany automatycznie">
            <a:extLst>
              <a:ext uri="{FF2B5EF4-FFF2-40B4-BE49-F238E27FC236}">
                <a16:creationId xmlns:a16="http://schemas.microsoft.com/office/drawing/2014/main" xmlns="" id="{E207A891-9302-2256-529F-6CF4E41E4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683" y="812460"/>
            <a:ext cx="9871786" cy="484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2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C6FC7213-54CA-2303-C944-E48C2ECFF2F7}"/>
              </a:ext>
            </a:extLst>
          </p:cNvPr>
          <p:cNvSpPr txBox="1"/>
          <p:nvPr/>
        </p:nvSpPr>
        <p:spPr>
          <a:xfrm>
            <a:off x="144855" y="671403"/>
            <a:ext cx="124032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dirty="0">
                <a:solidFill>
                  <a:schemeClr val="accent6">
                    <a:lumMod val="50000"/>
                  </a:schemeClr>
                </a:solidFill>
              </a:rPr>
              <a:t>Samodzielne stanowiska</a:t>
            </a:r>
          </a:p>
          <a:p>
            <a:pPr algn="ctr"/>
            <a:r>
              <a:rPr lang="pl-PL" sz="2800" dirty="0">
                <a:solidFill>
                  <a:schemeClr val="accent6">
                    <a:lumMod val="50000"/>
                  </a:schemeClr>
                </a:solidFill>
              </a:rPr>
              <a:t>ds. Identyfikacji i Rejestracji  Zwierząt  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DE2C0421-7C22-C9F6-D342-84B98B1B6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16" y="2383689"/>
            <a:ext cx="3083009" cy="3083009"/>
          </a:xfrm>
          <a:prstGeom prst="rect">
            <a:avLst/>
          </a:prstGeom>
        </p:spPr>
      </p:pic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xmlns="" id="{470CEAD1-6C8E-F75D-4B99-B608A5BBDA75}"/>
              </a:ext>
            </a:extLst>
          </p:cNvPr>
          <p:cNvSpPr txBox="1">
            <a:spLocks/>
          </p:cNvSpPr>
          <p:nvPr/>
        </p:nvSpPr>
        <p:spPr>
          <a:xfrm>
            <a:off x="-28575" y="2396239"/>
            <a:ext cx="12192000" cy="493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Zarejestrowanych jest 50 kół</a:t>
            </a:r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xmlns="" id="{F689F5C6-AD4B-EF75-D9A2-3ACB72855A91}"/>
              </a:ext>
            </a:extLst>
          </p:cNvPr>
          <p:cNvSpPr txBox="1">
            <a:spLocks/>
          </p:cNvSpPr>
          <p:nvPr/>
        </p:nvSpPr>
        <p:spPr>
          <a:xfrm>
            <a:off x="-28575" y="2912474"/>
            <a:ext cx="12192000" cy="493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Zrzeszają blisko 1 650 pań i panów </a:t>
            </a: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xmlns="" id="{A04D3FD8-81FF-277A-F057-433B5BEF1B83}"/>
              </a:ext>
            </a:extLst>
          </p:cNvPr>
          <p:cNvSpPr txBox="1">
            <a:spLocks/>
          </p:cNvSpPr>
          <p:nvPr/>
        </p:nvSpPr>
        <p:spPr>
          <a:xfrm>
            <a:off x="0" y="3420583"/>
            <a:ext cx="12192000" cy="4933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Wypłacono w 2025:</a:t>
            </a:r>
          </a:p>
          <a:p>
            <a:r>
              <a:rPr lang="pl-PL" dirty="0"/>
              <a:t>24 x 8 000,00 zł</a:t>
            </a:r>
          </a:p>
          <a:p>
            <a:r>
              <a:rPr lang="pl-PL" dirty="0"/>
              <a:t>24 x 9 000,00 zł</a:t>
            </a:r>
          </a:p>
          <a:p>
            <a:r>
              <a:rPr lang="pl-PL" dirty="0"/>
              <a:t>2 x 10 000,00 zł</a:t>
            </a:r>
          </a:p>
        </p:txBody>
      </p:sp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xmlns="" id="{F95FFD2E-E1D9-59E8-ABD3-9C20BB4EF7BF}"/>
              </a:ext>
            </a:extLst>
          </p:cNvPr>
          <p:cNvSpPr txBox="1">
            <a:spLocks/>
          </p:cNvSpPr>
          <p:nvPr/>
        </p:nvSpPr>
        <p:spPr>
          <a:xfrm>
            <a:off x="0" y="5712463"/>
            <a:ext cx="12192000" cy="493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Łącznie 428 000,00 zł 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961CC4CE-F41E-8E7A-EE83-8C746BA3B0C2}"/>
              </a:ext>
            </a:extLst>
          </p:cNvPr>
          <p:cNvSpPr txBox="1"/>
          <p:nvPr/>
        </p:nvSpPr>
        <p:spPr>
          <a:xfrm>
            <a:off x="0" y="1867849"/>
            <a:ext cx="121634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rgbClr val="FF0000"/>
                </a:solidFill>
              </a:rPr>
              <a:t>Koła Gospodyń Wiejskich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A435E97F-AEF6-8293-42CB-E0A8124A7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159" y="3251122"/>
            <a:ext cx="3603625" cy="2387678"/>
          </a:xfrm>
          <a:prstGeom prst="rect">
            <a:avLst/>
          </a:prstGeom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xmlns="" id="{E3B58A46-D5C9-35F9-AF78-F9195DE48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40"/>
            <a:ext cx="71056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6549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EFB02F3E-E181-8E4B-44E3-5EB9E88BEA4A}"/>
              </a:ext>
            </a:extLst>
          </p:cNvPr>
          <p:cNvSpPr txBox="1"/>
          <p:nvPr/>
        </p:nvSpPr>
        <p:spPr>
          <a:xfrm>
            <a:off x="613558" y="3136612"/>
            <a:ext cx="103864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dirty="0">
                <a:latin typeface="Monotype Corsiva" panose="03010101010201010101" pitchFamily="66" charset="0"/>
              </a:rPr>
              <a:t>Dziękuję za uwagę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50D4F980-11FF-8B93-E066-394F5F5A8878}"/>
              </a:ext>
            </a:extLst>
          </p:cNvPr>
          <p:cNvSpPr txBox="1"/>
          <p:nvPr/>
        </p:nvSpPr>
        <p:spPr>
          <a:xfrm>
            <a:off x="4987636" y="5629822"/>
            <a:ext cx="33771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Życzy załoga BP Śrem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xmlns="" id="{B08C9F5D-678B-BDE8-FE50-0997F371D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5970524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3510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C6FC7213-54CA-2303-C944-E48C2ECFF2F7}"/>
              </a:ext>
            </a:extLst>
          </p:cNvPr>
          <p:cNvSpPr txBox="1"/>
          <p:nvPr/>
        </p:nvSpPr>
        <p:spPr>
          <a:xfrm>
            <a:off x="0" y="681572"/>
            <a:ext cx="1218723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dirty="0">
                <a:solidFill>
                  <a:schemeClr val="accent6">
                    <a:lumMod val="50000"/>
                  </a:schemeClr>
                </a:solidFill>
              </a:rPr>
              <a:t>Wydział ds. Płatności Bezpośrednich</a:t>
            </a:r>
          </a:p>
          <a:p>
            <a:pPr algn="ctr"/>
            <a:r>
              <a:rPr lang="pl-PL" sz="2800" dirty="0">
                <a:solidFill>
                  <a:schemeClr val="accent6">
                    <a:lumMod val="50000"/>
                  </a:schemeClr>
                </a:solidFill>
              </a:rPr>
              <a:t>i Pomocy Krajowej  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B0D8F27C-2625-8F1D-C35D-81A0A393C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062609"/>
            <a:ext cx="3810000" cy="3190875"/>
          </a:xfrm>
          <a:prstGeom prst="rect">
            <a:avLst/>
          </a:prstGeom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280D06F1-41FF-0522-FC14-BAD992B43D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3264089"/>
              </p:ext>
            </p:extLst>
          </p:nvPr>
        </p:nvGraphicFramePr>
        <p:xfrm>
          <a:off x="5366478" y="2062609"/>
          <a:ext cx="4841823" cy="28101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48103">
                  <a:extLst>
                    <a:ext uri="{9D8B030D-6E8A-4147-A177-3AD203B41FA5}">
                      <a16:colId xmlns:a16="http://schemas.microsoft.com/office/drawing/2014/main" xmlns="" val="4221317899"/>
                    </a:ext>
                  </a:extLst>
                </a:gridCol>
                <a:gridCol w="1793720">
                  <a:extLst>
                    <a:ext uri="{9D8B030D-6E8A-4147-A177-3AD203B41FA5}">
                      <a16:colId xmlns:a16="http://schemas.microsoft.com/office/drawing/2014/main" xmlns="" val="2112703418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Płatności OB 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1660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25740433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Płatności ONW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1374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13125218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Płatności PRSK 1420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08540749"/>
                  </a:ext>
                </a:extLst>
              </a:tr>
              <a:tr h="434151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Płatności ZRSK 2327 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88750548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Płatności RE 2327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5951429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Płatności DZ 2327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418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12252853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Zalesienia kontynuacja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46933573"/>
                  </a:ext>
                </a:extLst>
              </a:tr>
            </a:tbl>
          </a:graphicData>
        </a:graphic>
      </p:graphicFrame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27F094D1-A35F-91D0-9B77-B55E8EB4285B}"/>
              </a:ext>
            </a:extLst>
          </p:cNvPr>
          <p:cNvSpPr txBox="1"/>
          <p:nvPr/>
        </p:nvSpPr>
        <p:spPr>
          <a:xfrm>
            <a:off x="2" y="5337661"/>
            <a:ext cx="121919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/>
              <a:t>                                                               0,63 – 1006,88 ha     łącznie 30 545,02 ha</a:t>
            </a:r>
          </a:p>
        </p:txBody>
      </p:sp>
      <p:pic>
        <p:nvPicPr>
          <p:cNvPr id="8" name="Obraz 7" descr="Obraz zawierający opona, koło, pojazd, transport&#10;&#10;Opis wygenerowany automatycznie">
            <a:extLst>
              <a:ext uri="{FF2B5EF4-FFF2-40B4-BE49-F238E27FC236}">
                <a16:creationId xmlns:a16="http://schemas.microsoft.com/office/drawing/2014/main" xmlns="" id="{A715D3A4-5C0B-A716-AEEE-DD2965DCA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33500" y="5706993"/>
            <a:ext cx="1333499" cy="9525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BFA5C3FF-EFD8-061B-1397-CEE349D5E679}"/>
              </a:ext>
            </a:extLst>
          </p:cNvPr>
          <p:cNvSpPr txBox="1"/>
          <p:nvPr/>
        </p:nvSpPr>
        <p:spPr>
          <a:xfrm>
            <a:off x="0" y="6152418"/>
            <a:ext cx="121919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600" dirty="0">
                <a:solidFill>
                  <a:schemeClr val="accent6">
                    <a:lumMod val="50000"/>
                  </a:schemeClr>
                </a:solidFill>
              </a:rPr>
              <a:t>Departament Płatności Bezpośrednich </a:t>
            </a:r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xmlns="" id="{B520E6A3-0CBF-0E88-45FA-C116BAAF6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5361715" cy="676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087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7 L 1.10873 0.00324 " pathEditMode="relative" rAng="0" ptsTypes="AA">
                                      <p:cBhvr>
                                        <p:cTn id="18" dur="6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43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C6FC7213-54CA-2303-C944-E48C2ECFF2F7}"/>
              </a:ext>
            </a:extLst>
          </p:cNvPr>
          <p:cNvSpPr txBox="1"/>
          <p:nvPr/>
        </p:nvSpPr>
        <p:spPr>
          <a:xfrm>
            <a:off x="0" y="823912"/>
            <a:ext cx="1218723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dirty="0">
                <a:solidFill>
                  <a:schemeClr val="accent6">
                    <a:lumMod val="50000"/>
                  </a:schemeClr>
                </a:solidFill>
              </a:rPr>
              <a:t>Wydział ds. Płatności Bezpośrednich</a:t>
            </a:r>
          </a:p>
          <a:p>
            <a:pPr algn="ctr"/>
            <a:r>
              <a:rPr lang="pl-PL" sz="2800" dirty="0">
                <a:solidFill>
                  <a:schemeClr val="accent6">
                    <a:lumMod val="50000"/>
                  </a:schemeClr>
                </a:solidFill>
              </a:rPr>
              <a:t>i Pomocy Krajowej  </a:t>
            </a:r>
          </a:p>
        </p:txBody>
      </p:sp>
      <p:pic>
        <p:nvPicPr>
          <p:cNvPr id="8" name="Obraz 7" descr="Obraz zawierający opona, koło, pojazd, transport&#10;&#10;Opis wygenerowany automatycznie">
            <a:extLst>
              <a:ext uri="{FF2B5EF4-FFF2-40B4-BE49-F238E27FC236}">
                <a16:creationId xmlns:a16="http://schemas.microsoft.com/office/drawing/2014/main" xmlns="" id="{A715D3A4-5C0B-A716-AEEE-DD2965DCA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3500" y="5706993"/>
            <a:ext cx="1333499" cy="9525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E9FBC253-0124-0756-CCE2-812B8FAF7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78" y="2451631"/>
            <a:ext cx="5102794" cy="2359356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D5F24339-8ED6-291A-7BB1-469351F65500}"/>
              </a:ext>
            </a:extLst>
          </p:cNvPr>
          <p:cNvSpPr txBox="1"/>
          <p:nvPr/>
        </p:nvSpPr>
        <p:spPr>
          <a:xfrm>
            <a:off x="-4760" y="6183243"/>
            <a:ext cx="121919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600" dirty="0">
                <a:solidFill>
                  <a:schemeClr val="accent6">
                    <a:lumMod val="50000"/>
                  </a:schemeClr>
                </a:solidFill>
              </a:rPr>
              <a:t>Departament Płatności Bezpośrednich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AB1FEA03-2719-CB5E-4A83-ED41A4875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71056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xmlns="" id="{CC08AC34-E6E4-479A-3DC6-CE998292BA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8234980"/>
              </p:ext>
            </p:extLst>
          </p:nvPr>
        </p:nvGraphicFramePr>
        <p:xfrm>
          <a:off x="5357425" y="2083993"/>
          <a:ext cx="6475455" cy="388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3946">
                  <a:extLst>
                    <a:ext uri="{9D8B030D-6E8A-4147-A177-3AD203B41FA5}">
                      <a16:colId xmlns:a16="http://schemas.microsoft.com/office/drawing/2014/main" xmlns="" val="4221317899"/>
                    </a:ext>
                  </a:extLst>
                </a:gridCol>
                <a:gridCol w="1883121">
                  <a:extLst>
                    <a:ext uri="{9D8B030D-6E8A-4147-A177-3AD203B41FA5}">
                      <a16:colId xmlns:a16="http://schemas.microsoft.com/office/drawing/2014/main" xmlns="" val="2112703418"/>
                    </a:ext>
                  </a:extLst>
                </a:gridCol>
                <a:gridCol w="1928388">
                  <a:extLst>
                    <a:ext uri="{9D8B030D-6E8A-4147-A177-3AD203B41FA5}">
                      <a16:colId xmlns:a16="http://schemas.microsoft.com/office/drawing/2014/main" xmlns="" val="2657015180"/>
                    </a:ext>
                  </a:extLst>
                </a:gridCol>
              </a:tblGrid>
              <a:tr h="648000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Płatności OB 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99,94 %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23 296 507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25740433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Płatności ONW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17,06 %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610 187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13125218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Płatności PRSK 1420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100 %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568 047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08540749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Płatności ZRSK 2327 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85,19 %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519 121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88750548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Płatności RE 2327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37,50 %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361 459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59514291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Zalesienia kontynuacja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66,67 %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12 749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122528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1814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7 L 1.10873 0.00324 " pathEditMode="relative" rAng="0" ptsTypes="AA">
                                      <p:cBhvr>
                                        <p:cTn id="6" dur="6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430" y="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C6FC7213-54CA-2303-C944-E48C2ECFF2F7}"/>
              </a:ext>
            </a:extLst>
          </p:cNvPr>
          <p:cNvSpPr txBox="1"/>
          <p:nvPr/>
        </p:nvSpPr>
        <p:spPr>
          <a:xfrm>
            <a:off x="0" y="736996"/>
            <a:ext cx="1206826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dirty="0">
                <a:solidFill>
                  <a:schemeClr val="accent6">
                    <a:lumMod val="50000"/>
                  </a:schemeClr>
                </a:solidFill>
              </a:rPr>
              <a:t>Wydział ds. Płatności Bezpośrednich</a:t>
            </a:r>
          </a:p>
          <a:p>
            <a:pPr algn="ctr"/>
            <a:r>
              <a:rPr lang="pl-PL" sz="2800" dirty="0">
                <a:solidFill>
                  <a:schemeClr val="accent6">
                    <a:lumMod val="50000"/>
                  </a:schemeClr>
                </a:solidFill>
              </a:rPr>
              <a:t>i Pomocy Krajowej 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808F9D5A-999E-1367-E6AA-9C8AE8FFBE02}"/>
              </a:ext>
            </a:extLst>
          </p:cNvPr>
          <p:cNvSpPr txBox="1"/>
          <p:nvPr/>
        </p:nvSpPr>
        <p:spPr>
          <a:xfrm>
            <a:off x="0" y="1861575"/>
            <a:ext cx="82790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rgbClr val="FF0000"/>
                </a:solidFill>
              </a:rPr>
              <a:t>Pszczoły 2025 - pomoc de </a:t>
            </a:r>
            <a:r>
              <a:rPr lang="pl-PL" sz="2400" b="1" dirty="0" err="1">
                <a:solidFill>
                  <a:srgbClr val="FF0000"/>
                </a:solidFill>
              </a:rPr>
              <a:t>minimis</a:t>
            </a:r>
            <a:r>
              <a:rPr lang="pl-PL" sz="2400" b="1" dirty="0">
                <a:solidFill>
                  <a:srgbClr val="FF0000"/>
                </a:solidFill>
              </a:rPr>
              <a:t> w rolnictwie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B5D8F41E-8C92-881F-1266-0110540394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69" r="3437"/>
          <a:stretch/>
        </p:blipFill>
        <p:spPr>
          <a:xfrm>
            <a:off x="7876515" y="1568861"/>
            <a:ext cx="3534779" cy="2187667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AC65634C-C49C-CDB5-1A0E-6EB652CB22B1}"/>
              </a:ext>
            </a:extLst>
          </p:cNvPr>
          <p:cNvSpPr txBox="1"/>
          <p:nvPr/>
        </p:nvSpPr>
        <p:spPr>
          <a:xfrm>
            <a:off x="-1" y="2500718"/>
            <a:ext cx="82790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/>
              <a:t>67 wnioski na łączną kwotę 124 800 zł dla 2 496 rodzin pszczelich</a:t>
            </a:r>
          </a:p>
          <a:p>
            <a:pPr lvl="0" algn="ctr"/>
            <a:r>
              <a:rPr lang="pl-PL" dirty="0">
                <a:solidFill>
                  <a:prstClr val="black"/>
                </a:solidFill>
              </a:rPr>
              <a:t>Wnioskowano na kwoty od 350,00 zł do 10 850,00 zł </a:t>
            </a:r>
          </a:p>
          <a:p>
            <a:pPr algn="ctr"/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F2F60F62-62F5-ACD9-1124-12C18455C0F8}"/>
              </a:ext>
            </a:extLst>
          </p:cNvPr>
          <p:cNvSpPr txBox="1"/>
          <p:nvPr/>
        </p:nvSpPr>
        <p:spPr>
          <a:xfrm>
            <a:off x="19050" y="4224516"/>
            <a:ext cx="83958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rgbClr val="FF0000"/>
                </a:solidFill>
              </a:rPr>
              <a:t>ASF 2025 zakaz produkcji świń - pomoc publiczna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27ED6302-B725-56EE-6013-5D31E5884B71}"/>
              </a:ext>
            </a:extLst>
          </p:cNvPr>
          <p:cNvSpPr txBox="1"/>
          <p:nvPr/>
        </p:nvSpPr>
        <p:spPr>
          <a:xfrm>
            <a:off x="19051" y="4777390"/>
            <a:ext cx="83958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/>
              <a:t>10 wniosków na łączną kwotę 116 800,00 zł</a:t>
            </a:r>
          </a:p>
          <a:p>
            <a:pPr algn="ctr"/>
            <a:r>
              <a:rPr lang="pl-PL" dirty="0"/>
              <a:t>Wnioskowano na kwoty od 3 600,00 zł do 21 900,00 zł 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A615ED4B-792A-E989-69EA-67D6B9328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6515" y="4078882"/>
            <a:ext cx="3630439" cy="2042122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542A23F0-0D37-E528-74DF-FB75AF5FA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71056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5235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C6FC7213-54CA-2303-C944-E48C2ECFF2F7}"/>
              </a:ext>
            </a:extLst>
          </p:cNvPr>
          <p:cNvSpPr txBox="1"/>
          <p:nvPr/>
        </p:nvSpPr>
        <p:spPr>
          <a:xfrm>
            <a:off x="0" y="736476"/>
            <a:ext cx="1218723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dirty="0">
                <a:solidFill>
                  <a:schemeClr val="accent6">
                    <a:lumMod val="50000"/>
                  </a:schemeClr>
                </a:solidFill>
              </a:rPr>
              <a:t>Wydział ds. Płatności Bezpośrednich</a:t>
            </a:r>
          </a:p>
          <a:p>
            <a:pPr algn="ctr"/>
            <a:r>
              <a:rPr lang="pl-PL" sz="2800" dirty="0">
                <a:solidFill>
                  <a:schemeClr val="accent6">
                    <a:lumMod val="50000"/>
                  </a:schemeClr>
                </a:solidFill>
              </a:rPr>
              <a:t>i Pomocy Krajowej 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808F9D5A-999E-1367-E6AA-9C8AE8FFBE02}"/>
              </a:ext>
            </a:extLst>
          </p:cNvPr>
          <p:cNvSpPr txBox="1"/>
          <p:nvPr/>
        </p:nvSpPr>
        <p:spPr>
          <a:xfrm>
            <a:off x="19050" y="1950103"/>
            <a:ext cx="8260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rgbClr val="FF0000"/>
                </a:solidFill>
              </a:rPr>
              <a:t>Susza 2024 - wsparcie dla rodziny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AC65634C-C49C-CDB5-1A0E-6EB652CB22B1}"/>
              </a:ext>
            </a:extLst>
          </p:cNvPr>
          <p:cNvSpPr txBox="1"/>
          <p:nvPr/>
        </p:nvSpPr>
        <p:spPr>
          <a:xfrm>
            <a:off x="0" y="2645854"/>
            <a:ext cx="78732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/>
              <a:t>Złożono 33 wnioski.</a:t>
            </a:r>
          </a:p>
          <a:p>
            <a:pPr algn="ctr"/>
            <a:r>
              <a:rPr lang="pl-PL" dirty="0"/>
              <a:t>Pomoc finansowa w kwocie 3 000,00 zł dla gospodarstwa w którym straty przekroczyły 15% średniej rocznej produkcji roślinnej.</a:t>
            </a:r>
          </a:p>
          <a:p>
            <a:pPr algn="ctr"/>
            <a:r>
              <a:rPr lang="pl-PL" dirty="0"/>
              <a:t>Wydano 22 decyzje przyznające pomoc i 11 </a:t>
            </a:r>
            <a:r>
              <a:rPr lang="pl-PL" dirty="0">
                <a:solidFill>
                  <a:prstClr val="black"/>
                </a:solidFill>
              </a:rPr>
              <a:t>decyzji odmownych</a:t>
            </a:r>
            <a:r>
              <a:rPr lang="pl-PL" dirty="0"/>
              <a:t>.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F2F60F62-62F5-ACD9-1124-12C18455C0F8}"/>
              </a:ext>
            </a:extLst>
          </p:cNvPr>
          <p:cNvSpPr txBox="1"/>
          <p:nvPr/>
        </p:nvSpPr>
        <p:spPr>
          <a:xfrm>
            <a:off x="19050" y="4224516"/>
            <a:ext cx="83958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rgbClr val="FF0000"/>
                </a:solidFill>
              </a:rPr>
              <a:t>Klęski 2025 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27ED6302-B725-56EE-6013-5D31E5884B71}"/>
              </a:ext>
            </a:extLst>
          </p:cNvPr>
          <p:cNvSpPr txBox="1"/>
          <p:nvPr/>
        </p:nvSpPr>
        <p:spPr>
          <a:xfrm>
            <a:off x="19051" y="4777390"/>
            <a:ext cx="8395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/>
              <a:t>Złożono 3 wnioski, łączna kwota udzielonej pomocy wyniosła 102 727,20 zł.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EEF5BF9B-17C1-4664-1DD6-C7691000F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6514" y="1434126"/>
            <a:ext cx="3630440" cy="2419895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xmlns="" id="{27296523-05D8-C41B-664A-37BAFBFE1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3247" y="3990430"/>
            <a:ext cx="3633707" cy="2419894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E70C868E-EA14-D859-71EB-4F676ADAF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71056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2742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9">
            <a:extLst>
              <a:ext uri="{FF2B5EF4-FFF2-40B4-BE49-F238E27FC236}">
                <a16:creationId xmlns:a16="http://schemas.microsoft.com/office/drawing/2014/main" xmlns="" id="{6EC32F12-F7BD-B8DF-0484-AD0785641A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5134993"/>
              </p:ext>
            </p:extLst>
          </p:nvPr>
        </p:nvGraphicFramePr>
        <p:xfrm>
          <a:off x="7700910" y="2323240"/>
          <a:ext cx="3930650" cy="25927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0650">
                  <a:extLst>
                    <a:ext uri="{9D8B030D-6E8A-4147-A177-3AD203B41FA5}">
                      <a16:colId xmlns:a16="http://schemas.microsoft.com/office/drawing/2014/main" xmlns="" val="478664076"/>
                    </a:ext>
                  </a:extLst>
                </a:gridCol>
              </a:tblGrid>
              <a:tr h="2592791"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9486452"/>
                  </a:ext>
                </a:extLst>
              </a:tr>
            </a:tbl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C6FC7213-54CA-2303-C944-E48C2ECFF2F7}"/>
              </a:ext>
            </a:extLst>
          </p:cNvPr>
          <p:cNvSpPr txBox="1"/>
          <p:nvPr/>
        </p:nvSpPr>
        <p:spPr>
          <a:xfrm>
            <a:off x="1" y="732755"/>
            <a:ext cx="1219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dirty="0">
                <a:solidFill>
                  <a:schemeClr val="accent6">
                    <a:lumMod val="50000"/>
                  </a:schemeClr>
                </a:solidFill>
              </a:rPr>
              <a:t>Wydział ds. Płatności Bezpośrednich</a:t>
            </a:r>
          </a:p>
          <a:p>
            <a:pPr algn="ctr"/>
            <a:r>
              <a:rPr lang="pl-PL" sz="2800" dirty="0">
                <a:solidFill>
                  <a:schemeClr val="accent6">
                    <a:lumMod val="50000"/>
                  </a:schemeClr>
                </a:solidFill>
              </a:rPr>
              <a:t>i Pomocy Krajowej 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F1796E37-52BC-C01A-B56A-DFC10CBBD5A9}"/>
              </a:ext>
            </a:extLst>
          </p:cNvPr>
          <p:cNvSpPr txBox="1"/>
          <p:nvPr/>
        </p:nvSpPr>
        <p:spPr>
          <a:xfrm>
            <a:off x="0" y="6152418"/>
            <a:ext cx="121919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600" dirty="0">
                <a:solidFill>
                  <a:schemeClr val="accent6">
                    <a:lumMod val="50000"/>
                  </a:schemeClr>
                </a:solidFill>
              </a:rPr>
              <a:t>Departament Wsparcia Krajowego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808F9D5A-999E-1367-E6AA-9C8AE8FFBE02}"/>
              </a:ext>
            </a:extLst>
          </p:cNvPr>
          <p:cNvSpPr txBox="1"/>
          <p:nvPr/>
        </p:nvSpPr>
        <p:spPr>
          <a:xfrm>
            <a:off x="0" y="2060300"/>
            <a:ext cx="81933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rgbClr val="FF0000"/>
                </a:solidFill>
              </a:rPr>
              <a:t>Materiał siewny 2025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AC65634C-C49C-CDB5-1A0E-6EB652CB22B1}"/>
              </a:ext>
            </a:extLst>
          </p:cNvPr>
          <p:cNvSpPr txBox="1"/>
          <p:nvPr/>
        </p:nvSpPr>
        <p:spPr>
          <a:xfrm>
            <a:off x="0" y="2784905"/>
            <a:ext cx="8279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/>
              <a:t>57 wniosków</a:t>
            </a:r>
          </a:p>
          <a:p>
            <a:pPr algn="ctr"/>
            <a:r>
              <a:rPr lang="pl-PL" dirty="0"/>
              <a:t>Wydano 50 decyzji przyznających pomoc na kwotę 48 168,50 zł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xmlns="" id="{1D54F24D-E655-8FE7-CDCD-6417C5FB8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71056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CFBE268E-D047-57CD-4A27-613982D4C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911" y="2323239"/>
            <a:ext cx="3930650" cy="259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010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C6FC7213-54CA-2303-C944-E48C2ECFF2F7}"/>
              </a:ext>
            </a:extLst>
          </p:cNvPr>
          <p:cNvSpPr txBox="1"/>
          <p:nvPr/>
        </p:nvSpPr>
        <p:spPr>
          <a:xfrm>
            <a:off x="1" y="732755"/>
            <a:ext cx="1219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dirty="0">
                <a:solidFill>
                  <a:schemeClr val="accent6">
                    <a:lumMod val="50000"/>
                  </a:schemeClr>
                </a:solidFill>
              </a:rPr>
              <a:t>Wydział ds. Płatności Bezpośrednich</a:t>
            </a:r>
          </a:p>
          <a:p>
            <a:pPr algn="ctr"/>
            <a:r>
              <a:rPr lang="pl-PL" sz="2800" dirty="0">
                <a:solidFill>
                  <a:schemeClr val="accent6">
                    <a:lumMod val="50000"/>
                  </a:schemeClr>
                </a:solidFill>
              </a:rPr>
              <a:t>i Pomocy Krajowej 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F1796E37-52BC-C01A-B56A-DFC10CBBD5A9}"/>
              </a:ext>
            </a:extLst>
          </p:cNvPr>
          <p:cNvSpPr txBox="1"/>
          <p:nvPr/>
        </p:nvSpPr>
        <p:spPr>
          <a:xfrm>
            <a:off x="0" y="6152418"/>
            <a:ext cx="121919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600" dirty="0">
                <a:solidFill>
                  <a:schemeClr val="accent6">
                    <a:lumMod val="50000"/>
                  </a:schemeClr>
                </a:solidFill>
              </a:rPr>
              <a:t>Departament Wsparcia Krajowego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808F9D5A-999E-1367-E6AA-9C8AE8FFBE02}"/>
              </a:ext>
            </a:extLst>
          </p:cNvPr>
          <p:cNvSpPr txBox="1"/>
          <p:nvPr/>
        </p:nvSpPr>
        <p:spPr>
          <a:xfrm>
            <a:off x="0" y="2060300"/>
            <a:ext cx="81933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rgbClr val="FF0000"/>
                </a:solidFill>
              </a:rPr>
              <a:t>Buhaj 2025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AC65634C-C49C-CDB5-1A0E-6EB652CB22B1}"/>
              </a:ext>
            </a:extLst>
          </p:cNvPr>
          <p:cNvSpPr txBox="1"/>
          <p:nvPr/>
        </p:nvSpPr>
        <p:spPr>
          <a:xfrm>
            <a:off x="0" y="2784905"/>
            <a:ext cx="8279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/>
              <a:t>3 wnioski</a:t>
            </a:r>
          </a:p>
          <a:p>
            <a:pPr algn="ctr"/>
            <a:r>
              <a:rPr lang="pl-PL" dirty="0"/>
              <a:t>Łączna kwota pomocy to 15 000,00 zł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xmlns="" id="{1D54F24D-E655-8FE7-CDCD-6417C5FB8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71056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12FAAF26-17B9-D63E-D108-00A1D735F363}"/>
              </a:ext>
            </a:extLst>
          </p:cNvPr>
          <p:cNvSpPr txBox="1"/>
          <p:nvPr/>
        </p:nvSpPr>
        <p:spPr>
          <a:xfrm>
            <a:off x="42839" y="4066315"/>
            <a:ext cx="81933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rgbClr val="FF0000"/>
                </a:solidFill>
              </a:rPr>
              <a:t>Dopłata do ubezpieczenia zwierząt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34CB0EAF-0CE7-CC92-7D73-081F5D9F223B}"/>
              </a:ext>
            </a:extLst>
          </p:cNvPr>
          <p:cNvSpPr txBox="1"/>
          <p:nvPr/>
        </p:nvSpPr>
        <p:spPr>
          <a:xfrm>
            <a:off x="109561" y="5008062"/>
            <a:ext cx="8279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/>
              <a:t>1 wniosek</a:t>
            </a:r>
          </a:p>
          <a:p>
            <a:pPr algn="ctr"/>
            <a:r>
              <a:rPr lang="pl-PL" dirty="0"/>
              <a:t>Łączna kwota częściowej refundacji kosztów ubezpieczenia bydła wyniosła 55 548,32 zł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824798B0-A333-9156-691D-D94CFB20A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3386" y="1945083"/>
            <a:ext cx="2619375" cy="174307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7439FCF8-08E1-70E1-9C2D-AFFC3A612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5786" y="4151122"/>
            <a:ext cx="2643703" cy="145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78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B53E5244-0ACF-A6BA-FFB1-BABF2C9A4933}"/>
              </a:ext>
            </a:extLst>
          </p:cNvPr>
          <p:cNvSpPr txBox="1"/>
          <p:nvPr/>
        </p:nvSpPr>
        <p:spPr>
          <a:xfrm>
            <a:off x="-19049" y="2002655"/>
            <a:ext cx="121729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dirty="0" err="1">
                <a:solidFill>
                  <a:srgbClr val="FF0000"/>
                </a:solidFill>
              </a:rPr>
              <a:t>Bioasekuracja</a:t>
            </a:r>
            <a:r>
              <a:rPr lang="pl-PL" sz="2400" b="1" dirty="0">
                <a:solidFill>
                  <a:srgbClr val="FF0000"/>
                </a:solidFill>
              </a:rPr>
              <a:t> 2025 - refundacja wydatków poniesionych przez hodowcę trzody chlewnej - pomoc de </a:t>
            </a:r>
            <a:r>
              <a:rPr lang="pl-PL" sz="2400" b="1" dirty="0" err="1">
                <a:solidFill>
                  <a:srgbClr val="FF0000"/>
                </a:solidFill>
              </a:rPr>
              <a:t>minimis</a:t>
            </a:r>
            <a:endParaRPr lang="pl-PL" sz="2400" b="1" dirty="0">
              <a:solidFill>
                <a:srgbClr val="FF0000"/>
              </a:solidFill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AA690BAC-C976-0500-499C-72A5F0C92ABB}"/>
              </a:ext>
            </a:extLst>
          </p:cNvPr>
          <p:cNvSpPr txBox="1"/>
          <p:nvPr/>
        </p:nvSpPr>
        <p:spPr>
          <a:xfrm>
            <a:off x="9524" y="2914230"/>
            <a:ext cx="6558944" cy="1676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l-PL" dirty="0"/>
              <a:t>79 wnioski</a:t>
            </a:r>
          </a:p>
          <a:p>
            <a:pPr algn="ctr">
              <a:lnSpc>
                <a:spcPct val="200000"/>
              </a:lnSpc>
            </a:pPr>
            <a:r>
              <a:rPr lang="pl-PL" dirty="0"/>
              <a:t>Wydano 76 decyzji na łącznią kwotę ponad 1,4 mln zł</a:t>
            </a:r>
          </a:p>
          <a:p>
            <a:pPr algn="ctr">
              <a:lnSpc>
                <a:spcPct val="200000"/>
              </a:lnSpc>
            </a:pPr>
            <a:r>
              <a:rPr lang="pl-PL" dirty="0"/>
              <a:t>Średnia kwota przypadająca na jedno gospodarstwo to 18 800,00 zł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961D707C-43B6-925F-B5DE-36B62B8BDFDF}"/>
              </a:ext>
            </a:extLst>
          </p:cNvPr>
          <p:cNvSpPr txBox="1"/>
          <p:nvPr/>
        </p:nvSpPr>
        <p:spPr>
          <a:xfrm>
            <a:off x="-19049" y="5043370"/>
            <a:ext cx="6587515" cy="568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l-PL" dirty="0"/>
              <a:t>Pozostałe wnioski oczekują na dostępność środków.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B6FA0CD6-77F5-5A91-1569-8B41EDFAA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467" y="3164078"/>
            <a:ext cx="4471008" cy="297750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9BED4F25-94C4-2F1C-D4C8-6D9E3B96EBB5}"/>
              </a:ext>
            </a:extLst>
          </p:cNvPr>
          <p:cNvSpPr txBox="1"/>
          <p:nvPr/>
        </p:nvSpPr>
        <p:spPr>
          <a:xfrm>
            <a:off x="9523" y="844236"/>
            <a:ext cx="121443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dirty="0">
                <a:solidFill>
                  <a:schemeClr val="accent6">
                    <a:lumMod val="50000"/>
                  </a:schemeClr>
                </a:solidFill>
              </a:rPr>
              <a:t>Samodzielne stanowiska</a:t>
            </a:r>
          </a:p>
          <a:p>
            <a:pPr algn="ctr"/>
            <a:r>
              <a:rPr lang="pl-PL" sz="2800" dirty="0">
                <a:solidFill>
                  <a:schemeClr val="accent6">
                    <a:lumMod val="50000"/>
                  </a:schemeClr>
                </a:solidFill>
              </a:rPr>
              <a:t>ds. Identyfikacji i Rejestracji  Zwierząt 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E763F202-E439-5548-3F67-715E3AF56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" y="0"/>
            <a:ext cx="71056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1370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C6FC7213-54CA-2303-C944-E48C2ECFF2F7}"/>
              </a:ext>
            </a:extLst>
          </p:cNvPr>
          <p:cNvSpPr txBox="1"/>
          <p:nvPr/>
        </p:nvSpPr>
        <p:spPr>
          <a:xfrm>
            <a:off x="0" y="706170"/>
            <a:ext cx="1218723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dirty="0">
                <a:solidFill>
                  <a:schemeClr val="accent6">
                    <a:lumMod val="50000"/>
                  </a:schemeClr>
                </a:solidFill>
              </a:rPr>
              <a:t>Samodzielne stanowiska</a:t>
            </a:r>
          </a:p>
          <a:p>
            <a:pPr algn="ctr"/>
            <a:r>
              <a:rPr lang="pl-PL" sz="2800" dirty="0">
                <a:solidFill>
                  <a:schemeClr val="accent6">
                    <a:lumMod val="50000"/>
                  </a:schemeClr>
                </a:solidFill>
              </a:rPr>
              <a:t>ds. Identyfikacji i Rejestracji Zwierząt 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8A602951-5177-8000-1CB3-3F01D02B2C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99" r="20381"/>
          <a:stretch/>
        </p:blipFill>
        <p:spPr>
          <a:xfrm>
            <a:off x="818147" y="2517501"/>
            <a:ext cx="1489710" cy="138603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25F71B7-AF57-8E21-06C5-7F8CA4A5D7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379"/>
          <a:stretch/>
        </p:blipFill>
        <p:spPr>
          <a:xfrm>
            <a:off x="2773897" y="2513930"/>
            <a:ext cx="1489710" cy="138519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A0A1B351-4BE1-0108-352F-90C019ABA3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50" r="30299"/>
          <a:stretch/>
        </p:blipFill>
        <p:spPr>
          <a:xfrm>
            <a:off x="4815728" y="2516657"/>
            <a:ext cx="1386207" cy="138603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D211893C-F7A5-6564-7B1A-5BFDBBD94B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792" r="15422"/>
          <a:stretch/>
        </p:blipFill>
        <p:spPr>
          <a:xfrm>
            <a:off x="6734202" y="2528687"/>
            <a:ext cx="1347321" cy="138331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1BE024F4-A1A0-520F-727C-857258E483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3644" y="2513931"/>
            <a:ext cx="1071614" cy="1386039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21AC9919-BC65-2DA7-BD97-E95CEF8A458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4346"/>
          <a:stretch/>
        </p:blipFill>
        <p:spPr>
          <a:xfrm>
            <a:off x="10138178" y="2513930"/>
            <a:ext cx="1571967" cy="1386039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86971335-58E7-101E-17D2-215E2A7DA8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0" y="5991834"/>
            <a:ext cx="1789217" cy="677001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F30AFC77-CF0E-6EC2-EC02-F330577C6D4C}"/>
              </a:ext>
            </a:extLst>
          </p:cNvPr>
          <p:cNvSpPr txBox="1"/>
          <p:nvPr/>
        </p:nvSpPr>
        <p:spPr>
          <a:xfrm>
            <a:off x="0" y="1728232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rgbClr val="FF0000"/>
                </a:solidFill>
              </a:rPr>
              <a:t>Identyfikacja i Rejestracja Zwierząt 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xmlns="" id="{16135DBB-49F8-66D0-BDA4-72E8F333A309}"/>
              </a:ext>
            </a:extLst>
          </p:cNvPr>
          <p:cNvSpPr txBox="1"/>
          <p:nvPr/>
        </p:nvSpPr>
        <p:spPr>
          <a:xfrm>
            <a:off x="818147" y="4254136"/>
            <a:ext cx="12784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557</a:t>
            </a:r>
          </a:p>
          <a:p>
            <a:pPr algn="ctr"/>
            <a:endParaRPr lang="pl-PL" sz="2400" b="1" dirty="0"/>
          </a:p>
          <a:p>
            <a:pPr algn="ctr"/>
            <a:r>
              <a:rPr lang="pl-PL" sz="2400" b="1" dirty="0"/>
              <a:t>32 270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xmlns="" id="{E832D99E-B0D4-412C-16AA-D1FA68A78BF1}"/>
              </a:ext>
            </a:extLst>
          </p:cNvPr>
          <p:cNvSpPr txBox="1"/>
          <p:nvPr/>
        </p:nvSpPr>
        <p:spPr>
          <a:xfrm>
            <a:off x="2812783" y="4230301"/>
            <a:ext cx="12784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333</a:t>
            </a:r>
          </a:p>
          <a:p>
            <a:pPr algn="ctr"/>
            <a:endParaRPr lang="pl-PL" sz="2400" b="1" dirty="0"/>
          </a:p>
          <a:p>
            <a:pPr algn="ctr"/>
            <a:r>
              <a:rPr lang="pl-PL" sz="2400" b="1" dirty="0"/>
              <a:t>98 474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xmlns="" id="{998B48B4-34A0-CF01-3AD4-A439BD5192F2}"/>
              </a:ext>
            </a:extLst>
          </p:cNvPr>
          <p:cNvSpPr txBox="1"/>
          <p:nvPr/>
        </p:nvSpPr>
        <p:spPr>
          <a:xfrm>
            <a:off x="4957010" y="4229456"/>
            <a:ext cx="12784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19</a:t>
            </a:r>
          </a:p>
          <a:p>
            <a:pPr algn="ctr"/>
            <a:endParaRPr lang="pl-PL" sz="2400" b="1" dirty="0"/>
          </a:p>
          <a:p>
            <a:pPr algn="ctr"/>
            <a:r>
              <a:rPr lang="pl-PL" sz="2400" b="1" dirty="0"/>
              <a:t>64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05781C26-3E5C-8A5B-20FE-1868DF44909F}"/>
              </a:ext>
            </a:extLst>
          </p:cNvPr>
          <p:cNvSpPr txBox="1"/>
          <p:nvPr/>
        </p:nvSpPr>
        <p:spPr>
          <a:xfrm>
            <a:off x="6734202" y="4229455"/>
            <a:ext cx="12784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28</a:t>
            </a:r>
          </a:p>
          <a:p>
            <a:pPr algn="ctr"/>
            <a:endParaRPr lang="pl-PL" sz="2400" b="1" dirty="0"/>
          </a:p>
          <a:p>
            <a:pPr algn="ctr"/>
            <a:r>
              <a:rPr lang="pl-PL" sz="2400" b="1" dirty="0"/>
              <a:t>702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4FDEB1CB-D187-147B-6962-65D83A491841}"/>
              </a:ext>
            </a:extLst>
          </p:cNvPr>
          <p:cNvSpPr txBox="1"/>
          <p:nvPr/>
        </p:nvSpPr>
        <p:spPr>
          <a:xfrm>
            <a:off x="8530205" y="4254136"/>
            <a:ext cx="12784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99</a:t>
            </a:r>
          </a:p>
          <a:p>
            <a:pPr algn="ctr"/>
            <a:endParaRPr lang="pl-PL" sz="2400" b="1" dirty="0"/>
          </a:p>
          <a:p>
            <a:pPr algn="ctr"/>
            <a:r>
              <a:rPr lang="pl-PL" sz="2400" b="1" dirty="0"/>
              <a:t>619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xmlns="" id="{DDA8D9C2-8D6A-DDC3-8C46-6C4001BF5768}"/>
              </a:ext>
            </a:extLst>
          </p:cNvPr>
          <p:cNvSpPr txBox="1"/>
          <p:nvPr/>
        </p:nvSpPr>
        <p:spPr>
          <a:xfrm>
            <a:off x="10193924" y="4254136"/>
            <a:ext cx="15719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31</a:t>
            </a:r>
          </a:p>
          <a:p>
            <a:pPr algn="ctr"/>
            <a:endParaRPr lang="pl-PL" sz="2400" b="1" dirty="0"/>
          </a:p>
          <a:p>
            <a:pPr algn="ctr"/>
            <a:r>
              <a:rPr lang="pl-PL" sz="2400" b="1" dirty="0"/>
              <a:t>1 256 717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xmlns="" id="{582EB9CB-0AF9-F136-17E8-38180676A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71056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8404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sisl xmlns:xsi="http://www.w3.org/2001/XMLSchema-instance" xmlns:xsd="http://www.w3.org/2001/XMLSchema" xmlns="http://www.boldonjames.com/2008/01/sie/internal/label" sislVersion="0" policy="992781dc-360b-4b31-9bcd-674abed97a40" origin="userSelected">
  <element uid="707fbe96-ba50-4b06-9f7d-a4363831fe5f" value=""/>
</sisl>
</file>

<file path=customXml/itemProps1.xml><?xml version="1.0" encoding="utf-8"?>
<ds:datastoreItem xmlns:ds="http://schemas.openxmlformats.org/officeDocument/2006/customXml" ds:itemID="{A2041D92-F705-4496-8E82-2A802743AABF}">
  <ds:schemaRefs>
    <ds:schemaRef ds:uri="http://www.w3.org/2001/XMLSchema"/>
    <ds:schemaRef ds:uri="http://www.boldonjames.com/2008/01/sie/internal/lab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2143</TotalTime>
  <Words>450</Words>
  <Application>Microsoft Office PowerPoint</Application>
  <PresentationFormat>Panoramiczny</PresentationFormat>
  <Paragraphs>122</Paragraphs>
  <Slides>11</Slides>
  <Notes>11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Monotype Corsiva</vt:lpstr>
      <vt:lpstr>Times New Roman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Biuro Powiatowe Środa Wielkopolska</dc:title>
  <dc:creator>Soppa Małgorzata</dc:creator>
  <cp:lastModifiedBy>User</cp:lastModifiedBy>
  <cp:revision>67</cp:revision>
  <cp:lastPrinted>2025-06-27T11:35:00Z</cp:lastPrinted>
  <dcterms:created xsi:type="dcterms:W3CDTF">2024-11-06T18:45:12Z</dcterms:created>
  <dcterms:modified xsi:type="dcterms:W3CDTF">2025-12-12T15:30:00Z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bf3bf437-0b94-489f-9cdf-c960d3778749</vt:lpwstr>
  </property>
  <property fmtid="{D5CDD505-2E9C-101B-9397-08002B2CF9AE}" pid="3" name="bjClsUserRVM">
    <vt:lpwstr>[]</vt:lpwstr>
  </property>
  <property fmtid="{D5CDD505-2E9C-101B-9397-08002B2CF9AE}" pid="4" name="bjSaver">
    <vt:lpwstr>EAV+pJIGeANwQuHG9C1r0Tkh44uncg23</vt:lpwstr>
  </property>
  <property fmtid="{D5CDD505-2E9C-101B-9397-08002B2CF9AE}" pid="5" name="bjDocumentLabelXML">
    <vt:lpwstr>&lt;?xml version="1.0" encoding="us-ascii"?&gt;&lt;sisl xmlns:xsi="http://www.w3.org/2001/XMLSchema-instance" xmlns:xsd="http://www.w3.org/2001/XMLSchema" sislVersion="0" policy="992781dc-360b-4b31-9bcd-674abed97a40" origin="userSelected" xmlns="http://www.boldonj</vt:lpwstr>
  </property>
  <property fmtid="{D5CDD505-2E9C-101B-9397-08002B2CF9AE}" pid="6" name="bjDocumentLabelXML-0">
    <vt:lpwstr>ames.com/2008/01/sie/internal/label"&gt;&lt;element uid="707fbe96-ba50-4b06-9f7d-a4363831fe5f" value="" /&gt;&lt;/sisl&gt;</vt:lpwstr>
  </property>
  <property fmtid="{D5CDD505-2E9C-101B-9397-08002B2CF9AE}" pid="7" name="bjDocumentSecurityLabel">
    <vt:lpwstr>Klasyfikacja: WEWNĘTRZNA</vt:lpwstr>
  </property>
</Properties>
</file>