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9" r:id="rId3"/>
    <p:sldId id="277" r:id="rId4"/>
    <p:sldId id="279" r:id="rId5"/>
    <p:sldId id="276" r:id="rId6"/>
    <p:sldId id="280" r:id="rId7"/>
    <p:sldId id="258" r:id="rId8"/>
    <p:sldId id="259" r:id="rId9"/>
    <p:sldId id="261" r:id="rId10"/>
    <p:sldId id="262" r:id="rId11"/>
    <p:sldId id="263" r:id="rId12"/>
    <p:sldId id="264" r:id="rId13"/>
    <p:sldId id="266" r:id="rId14"/>
    <p:sldId id="288" r:id="rId15"/>
    <p:sldId id="267" r:id="rId16"/>
    <p:sldId id="278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8288000" cy="10287000"/>
  <p:notesSz cx="6797675" cy="9928225"/>
  <p:embeddedFontLst>
    <p:embeddedFont>
      <p:font typeface="Open Sans 1" panose="020B0604020202020204" charset="0"/>
      <p:regular r:id="rId32"/>
    </p:embeddedFont>
    <p:embeddedFont>
      <p:font typeface="Open Sans 2" panose="020B0604020202020204" charset="0"/>
      <p:regular r:id="rId33"/>
    </p:embeddedFont>
    <p:embeddedFont>
      <p:font typeface="Playfair Display Bold" panose="020B0604020202020204" charset="-18"/>
      <p:regular r:id="rId34"/>
    </p:embeddedFont>
    <p:embeddedFont>
      <p:font typeface="Poppins" panose="020B0502040204020203" pitchFamily="2" charset="-18"/>
      <p:regular r:id="rId35"/>
      <p:bold r:id="rId36"/>
      <p:italic r:id="rId37"/>
      <p:boldItalic r:id="rId38"/>
    </p:embeddedFont>
    <p:embeddedFont>
      <p:font typeface="Poppins Bold" panose="020B0604020202020204" charset="-18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4A42F249-C635-4B8C-B18B-0E090E63BA9F}">
          <p14:sldIdLst>
            <p14:sldId id="256"/>
            <p14:sldId id="289"/>
            <p14:sldId id="277"/>
            <p14:sldId id="279"/>
            <p14:sldId id="276"/>
            <p14:sldId id="280"/>
          </p14:sldIdLst>
        </p14:section>
        <p14:section name="Sekcja bez tytułu" id="{77AEE939-2B8B-4739-9395-45372728CE2A}">
          <p14:sldIdLst>
            <p14:sldId id="258"/>
            <p14:sldId id="259"/>
            <p14:sldId id="261"/>
            <p14:sldId id="262"/>
            <p14:sldId id="263"/>
            <p14:sldId id="264"/>
            <p14:sldId id="266"/>
            <p14:sldId id="288"/>
            <p14:sldId id="267"/>
            <p14:sldId id="278"/>
            <p14:sldId id="268"/>
            <p14:sldId id="269"/>
            <p14:sldId id="270"/>
            <p14:sldId id="271"/>
            <p14:sldId id="272"/>
            <p14:sldId id="273"/>
            <p14:sldId id="274"/>
            <p14:sldId id="281"/>
            <p14:sldId id="282"/>
            <p14:sldId id="283"/>
            <p14:sldId id="284"/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1" autoAdjust="0"/>
    <p:restoredTop sz="94622" autoAdjust="0"/>
  </p:normalViewPr>
  <p:slideViewPr>
    <p:cSldViewPr>
      <p:cViewPr varScale="1">
        <p:scale>
          <a:sx n="70" d="100"/>
          <a:sy n="70" d="100"/>
        </p:scale>
        <p:origin x="7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239000" y="6362700"/>
            <a:ext cx="1119130" cy="1313761"/>
          </a:xfrm>
          <a:custGeom>
            <a:avLst/>
            <a:gdLst/>
            <a:ahLst/>
            <a:cxnLst/>
            <a:rect l="l" t="t" r="r" b="b"/>
            <a:pathLst>
              <a:path w="1119130" h="1313761">
                <a:moveTo>
                  <a:pt x="0" y="0"/>
                </a:moveTo>
                <a:lnTo>
                  <a:pt x="1119130" y="0"/>
                </a:lnTo>
                <a:lnTo>
                  <a:pt x="1119130" y="1313761"/>
                </a:lnTo>
                <a:lnTo>
                  <a:pt x="0" y="131376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6362700"/>
            <a:ext cx="1600200" cy="1389425"/>
          </a:xfrm>
          <a:custGeom>
            <a:avLst/>
            <a:gdLst/>
            <a:ahLst/>
            <a:cxnLst/>
            <a:rect l="l" t="t" r="r" b="b"/>
            <a:pathLst>
              <a:path w="1389425" h="1389425">
                <a:moveTo>
                  <a:pt x="0" y="0"/>
                </a:moveTo>
                <a:lnTo>
                  <a:pt x="1389425" y="0"/>
                </a:lnTo>
                <a:lnTo>
                  <a:pt x="1389425" y="1389424"/>
                </a:lnTo>
                <a:lnTo>
                  <a:pt x="0" y="138942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71600" y="1591044"/>
            <a:ext cx="15697200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pl-PL" sz="4400" b="1" dirty="0">
              <a:solidFill>
                <a:srgbClr val="483E7B"/>
              </a:solidFill>
              <a:latin typeface="Poppins" charset="-18"/>
              <a:ea typeface="Telegraf Heavy"/>
              <a:cs typeface="Poppins" charset="-18"/>
              <a:sym typeface="Telegraf Heavy"/>
            </a:endParaRPr>
          </a:p>
          <a:p>
            <a:pPr algn="ctr"/>
            <a:r>
              <a:rPr lang="pl-PL" sz="4400" b="1" dirty="0">
                <a:solidFill>
                  <a:srgbClr val="483E7B"/>
                </a:solidFill>
                <a:latin typeface="Poppins" charset="-18"/>
                <a:ea typeface="Telegraf Heavy"/>
                <a:cs typeface="Poppins" charset="-18"/>
                <a:sym typeface="Telegraf Heavy"/>
              </a:rPr>
              <a:t>Lokalny system wsparcia osób starszych oraz osób z niepełnosprawnościami w gminie Książ Wlkp. –</a:t>
            </a:r>
            <a:br>
              <a:rPr lang="pl-PL" sz="4400" b="1" dirty="0">
                <a:solidFill>
                  <a:srgbClr val="483E7B"/>
                </a:solidFill>
                <a:latin typeface="Poppins" charset="-18"/>
                <a:ea typeface="Telegraf Heavy"/>
                <a:cs typeface="Poppins" charset="-18"/>
                <a:sym typeface="Telegraf Heavy"/>
              </a:rPr>
            </a:br>
            <a:r>
              <a:rPr lang="pl-PL" sz="4400" b="1" dirty="0">
                <a:solidFill>
                  <a:srgbClr val="483E7B"/>
                </a:solidFill>
                <a:latin typeface="Poppins" charset="-18"/>
                <a:ea typeface="Telegraf Heavy"/>
                <a:cs typeface="Poppins" charset="-18"/>
                <a:sym typeface="Telegraf Heavy"/>
              </a:rPr>
              <a:t> </a:t>
            </a:r>
            <a:r>
              <a:rPr lang="pl-PL" sz="3200" b="1" dirty="0">
                <a:solidFill>
                  <a:srgbClr val="483E7B"/>
                </a:solidFill>
                <a:latin typeface="Poppins" charset="-18"/>
                <a:ea typeface="Telegraf Heavy"/>
                <a:cs typeface="Poppins" charset="-18"/>
                <a:sym typeface="Telegraf Heavy"/>
              </a:rPr>
              <a:t>realizacja zadań w oparciu o pozyskane środki zewnętrzne</a:t>
            </a:r>
          </a:p>
          <a:p>
            <a:pPr algn="ctr"/>
            <a:endParaRPr lang="en-US" sz="3200" b="1" dirty="0">
              <a:solidFill>
                <a:srgbClr val="483E7B"/>
              </a:solidFill>
              <a:latin typeface="Poppins" charset="-18"/>
              <a:ea typeface="Telegraf Heavy"/>
              <a:cs typeface="Poppins" charset="-18"/>
              <a:sym typeface="Telegraf Heav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9600" y="1485900"/>
            <a:ext cx="4169361" cy="5903519"/>
          </a:xfrm>
          <a:custGeom>
            <a:avLst/>
            <a:gdLst/>
            <a:ahLst/>
            <a:cxnLst/>
            <a:rect l="l" t="t" r="r" b="b"/>
            <a:pathLst>
              <a:path w="4169361" h="5903519">
                <a:moveTo>
                  <a:pt x="0" y="0"/>
                </a:moveTo>
                <a:lnTo>
                  <a:pt x="4169361" y="0"/>
                </a:lnTo>
                <a:lnTo>
                  <a:pt x="4169361" y="5903520"/>
                </a:lnTo>
                <a:lnTo>
                  <a:pt x="0" y="590352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19600" y="3467100"/>
            <a:ext cx="3178850" cy="4238466"/>
          </a:xfrm>
          <a:custGeom>
            <a:avLst/>
            <a:gdLst/>
            <a:ahLst/>
            <a:cxnLst/>
            <a:rect l="l" t="t" r="r" b="b"/>
            <a:pathLst>
              <a:path w="3178850" h="4238466">
                <a:moveTo>
                  <a:pt x="0" y="0"/>
                </a:moveTo>
                <a:lnTo>
                  <a:pt x="3178850" y="0"/>
                </a:lnTo>
                <a:lnTo>
                  <a:pt x="3178850" y="4238466"/>
                </a:lnTo>
                <a:lnTo>
                  <a:pt x="0" y="423846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18216" y="1620240"/>
            <a:ext cx="4177184" cy="3132888"/>
          </a:xfrm>
          <a:custGeom>
            <a:avLst/>
            <a:gdLst/>
            <a:ahLst/>
            <a:cxnLst/>
            <a:rect l="l" t="t" r="r" b="b"/>
            <a:pathLst>
              <a:path w="4177184" h="3132888">
                <a:moveTo>
                  <a:pt x="0" y="0"/>
                </a:moveTo>
                <a:lnTo>
                  <a:pt x="4177184" y="0"/>
                </a:lnTo>
                <a:lnTo>
                  <a:pt x="4177184" y="3132889"/>
                </a:lnTo>
                <a:lnTo>
                  <a:pt x="0" y="313288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15200" y="4457700"/>
            <a:ext cx="4284096" cy="3213072"/>
          </a:xfrm>
          <a:custGeom>
            <a:avLst/>
            <a:gdLst/>
            <a:ahLst/>
            <a:cxnLst/>
            <a:rect l="l" t="t" r="r" b="b"/>
            <a:pathLst>
              <a:path w="4284096" h="3213072">
                <a:moveTo>
                  <a:pt x="0" y="0"/>
                </a:moveTo>
                <a:lnTo>
                  <a:pt x="4284096" y="0"/>
                </a:lnTo>
                <a:lnTo>
                  <a:pt x="4284096" y="3213073"/>
                </a:lnTo>
                <a:lnTo>
                  <a:pt x="0" y="321307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30000" y="4000500"/>
            <a:ext cx="3980447" cy="2985335"/>
          </a:xfrm>
          <a:custGeom>
            <a:avLst/>
            <a:gdLst/>
            <a:ahLst/>
            <a:cxnLst/>
            <a:rect l="l" t="t" r="r" b="b"/>
            <a:pathLst>
              <a:path w="3980447" h="2985335">
                <a:moveTo>
                  <a:pt x="0" y="0"/>
                </a:moveTo>
                <a:lnTo>
                  <a:pt x="3980447" y="0"/>
                </a:lnTo>
                <a:lnTo>
                  <a:pt x="3980447" y="2985336"/>
                </a:lnTo>
                <a:lnTo>
                  <a:pt x="0" y="298533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37626" y="1451313"/>
            <a:ext cx="8012748" cy="91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b="1" dirty="0">
                <a:solidFill>
                  <a:srgbClr val="483E7B"/>
                </a:solidFill>
                <a:latin typeface="+mj-lt"/>
                <a:ea typeface="Poppins Bold"/>
                <a:cs typeface="Poppins Bold"/>
                <a:sym typeface="Poppins Bold"/>
              </a:rPr>
              <a:t>WARSZTATY RUCHOWE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52432" y="2608382"/>
            <a:ext cx="5797074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>
                <a:solidFill>
                  <a:srgbClr val="483E7B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GRA W BOULES PETANQUE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066800" y="7810500"/>
            <a:ext cx="16535400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80"/>
              </a:lnSpc>
            </a:pPr>
            <a:r>
              <a:rPr lang="pl-PL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Warsztaty realizowane w ramach projektu pn .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“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Wielkopolskie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Telecentrum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Opieki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realizowany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jest  w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dla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Wielkopolski 2021-2027 (FEW)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współfinansowanego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środków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Europejksiego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Społecznego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Plus (EFS+)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oraz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gminy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Książ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Wlkp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14800" y="4152900"/>
            <a:ext cx="4559734" cy="3419801"/>
          </a:xfrm>
          <a:custGeom>
            <a:avLst/>
            <a:gdLst/>
            <a:ahLst/>
            <a:cxnLst/>
            <a:rect l="l" t="t" r="r" b="b"/>
            <a:pathLst>
              <a:path w="4559734" h="3419801">
                <a:moveTo>
                  <a:pt x="0" y="0"/>
                </a:moveTo>
                <a:lnTo>
                  <a:pt x="4559734" y="0"/>
                </a:lnTo>
                <a:lnTo>
                  <a:pt x="4559734" y="3419801"/>
                </a:lnTo>
                <a:lnTo>
                  <a:pt x="0" y="341980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3746233"/>
            <a:ext cx="4816911" cy="3612683"/>
          </a:xfrm>
          <a:custGeom>
            <a:avLst/>
            <a:gdLst/>
            <a:ahLst/>
            <a:cxnLst/>
            <a:rect l="l" t="t" r="r" b="b"/>
            <a:pathLst>
              <a:path w="4816911" h="3612683">
                <a:moveTo>
                  <a:pt x="0" y="0"/>
                </a:moveTo>
                <a:lnTo>
                  <a:pt x="4816911" y="0"/>
                </a:lnTo>
                <a:lnTo>
                  <a:pt x="4816911" y="3612683"/>
                </a:lnTo>
                <a:lnTo>
                  <a:pt x="0" y="361268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50374" y="2828628"/>
            <a:ext cx="4412670" cy="3309502"/>
          </a:xfrm>
          <a:custGeom>
            <a:avLst/>
            <a:gdLst/>
            <a:ahLst/>
            <a:cxnLst/>
            <a:rect l="l" t="t" r="r" b="b"/>
            <a:pathLst>
              <a:path w="4412670" h="3309502">
                <a:moveTo>
                  <a:pt x="0" y="0"/>
                </a:moveTo>
                <a:lnTo>
                  <a:pt x="4412669" y="0"/>
                </a:lnTo>
                <a:lnTo>
                  <a:pt x="4412669" y="3309503"/>
                </a:lnTo>
                <a:lnTo>
                  <a:pt x="0" y="330950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2482" y="2684582"/>
            <a:ext cx="4816911" cy="3612683"/>
          </a:xfrm>
          <a:custGeom>
            <a:avLst/>
            <a:gdLst/>
            <a:ahLst/>
            <a:cxnLst/>
            <a:rect l="l" t="t" r="r" b="b"/>
            <a:pathLst>
              <a:path w="4816911" h="3612683">
                <a:moveTo>
                  <a:pt x="0" y="0"/>
                </a:moveTo>
                <a:lnTo>
                  <a:pt x="4816911" y="0"/>
                </a:lnTo>
                <a:lnTo>
                  <a:pt x="4816911" y="3612683"/>
                </a:lnTo>
                <a:lnTo>
                  <a:pt x="0" y="361268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37626" y="1451313"/>
            <a:ext cx="8012748" cy="91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b="1" dirty="0">
                <a:solidFill>
                  <a:srgbClr val="483E7B"/>
                </a:solidFill>
                <a:latin typeface="+mj-lt"/>
                <a:ea typeface="Poppins Bold"/>
                <a:cs typeface="Poppins Bold"/>
                <a:sym typeface="Poppins Bold"/>
              </a:rPr>
              <a:t>WARSZTATY RUCHOWE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08114" y="2608382"/>
            <a:ext cx="2107486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>
                <a:solidFill>
                  <a:srgbClr val="483E7B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TAŃCE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609600" y="7734300"/>
            <a:ext cx="17373600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80"/>
              </a:lnSpc>
            </a:pPr>
            <a:r>
              <a:rPr lang="pl-PL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Warsztaty realizowane w ramach projektu pn .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“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Wielkopolskie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Telecentrum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Opieki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realizowany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jest  w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dla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Wielkopolski 2021-2027 (FEW)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współfinansowanego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środków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Europejksiego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Społecznego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Plus (EFS+)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oraz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gminy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Książ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Wlkp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7212" y="2428578"/>
            <a:ext cx="3822255" cy="5412043"/>
          </a:xfrm>
          <a:custGeom>
            <a:avLst/>
            <a:gdLst/>
            <a:ahLst/>
            <a:cxnLst/>
            <a:rect l="l" t="t" r="r" b="b"/>
            <a:pathLst>
              <a:path w="3822255" h="5412043">
                <a:moveTo>
                  <a:pt x="0" y="0"/>
                </a:moveTo>
                <a:lnTo>
                  <a:pt x="3822255" y="0"/>
                </a:lnTo>
                <a:lnTo>
                  <a:pt x="3822255" y="5412043"/>
                </a:lnTo>
                <a:lnTo>
                  <a:pt x="0" y="541204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29467" y="3848100"/>
            <a:ext cx="4136032" cy="3545174"/>
          </a:xfrm>
          <a:custGeom>
            <a:avLst/>
            <a:gdLst/>
            <a:ahLst/>
            <a:cxnLst/>
            <a:rect l="l" t="t" r="r" b="b"/>
            <a:pathLst>
              <a:path w="4726899" h="3545174">
                <a:moveTo>
                  <a:pt x="0" y="0"/>
                </a:moveTo>
                <a:lnTo>
                  <a:pt x="4726899" y="0"/>
                </a:lnTo>
                <a:lnTo>
                  <a:pt x="4726899" y="3545174"/>
                </a:lnTo>
                <a:lnTo>
                  <a:pt x="0" y="354517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58389" y="2684582"/>
            <a:ext cx="5170529" cy="3877897"/>
          </a:xfrm>
          <a:custGeom>
            <a:avLst/>
            <a:gdLst/>
            <a:ahLst/>
            <a:cxnLst/>
            <a:rect l="l" t="t" r="r" b="b"/>
            <a:pathLst>
              <a:path w="5170529" h="3877897">
                <a:moveTo>
                  <a:pt x="0" y="0"/>
                </a:moveTo>
                <a:lnTo>
                  <a:pt x="5170529" y="0"/>
                </a:lnTo>
                <a:lnTo>
                  <a:pt x="5170529" y="3877896"/>
                </a:lnTo>
                <a:lnTo>
                  <a:pt x="0" y="387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74462" y="4413396"/>
            <a:ext cx="4569633" cy="3427225"/>
          </a:xfrm>
          <a:custGeom>
            <a:avLst/>
            <a:gdLst/>
            <a:ahLst/>
            <a:cxnLst/>
            <a:rect l="l" t="t" r="r" b="b"/>
            <a:pathLst>
              <a:path w="4569633" h="3427225">
                <a:moveTo>
                  <a:pt x="0" y="0"/>
                </a:moveTo>
                <a:lnTo>
                  <a:pt x="4569634" y="0"/>
                </a:lnTo>
                <a:lnTo>
                  <a:pt x="4569634" y="3427225"/>
                </a:lnTo>
                <a:lnTo>
                  <a:pt x="0" y="342722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629467" y="1451313"/>
            <a:ext cx="9029065" cy="91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b="1" dirty="0">
                <a:solidFill>
                  <a:srgbClr val="483E7B"/>
                </a:solidFill>
                <a:latin typeface="+mj-lt"/>
                <a:ea typeface="Poppins Bold"/>
                <a:cs typeface="Poppins Bold"/>
                <a:sym typeface="Poppins Bold"/>
              </a:rPr>
              <a:t>WARSZTATY EDUKACYJNE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00800" y="2628900"/>
            <a:ext cx="5670102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>
                <a:solidFill>
                  <a:srgbClr val="483E7B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JĘZYK ANGIELSKI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7962900"/>
            <a:ext cx="18124641" cy="75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pl-PL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Warsztaty realizowane w ramach projektu pn .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“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Wielkopolskie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Telecentrum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Opieki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realizowany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jest  w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dla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Wielkopolski 2021-2027 (FEW)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współfinansowanego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środków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Europejksiego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Społecznego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Plus (EFS+)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oraz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gminy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Książ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Wlkp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87200" y="4533900"/>
            <a:ext cx="3727605" cy="2795704"/>
          </a:xfrm>
          <a:custGeom>
            <a:avLst/>
            <a:gdLst/>
            <a:ahLst/>
            <a:cxnLst/>
            <a:rect l="l" t="t" r="r" b="b"/>
            <a:pathLst>
              <a:path w="3727605" h="2795704">
                <a:moveTo>
                  <a:pt x="0" y="0"/>
                </a:moveTo>
                <a:lnTo>
                  <a:pt x="3727605" y="0"/>
                </a:lnTo>
                <a:lnTo>
                  <a:pt x="3727605" y="2795704"/>
                </a:lnTo>
                <a:lnTo>
                  <a:pt x="0" y="27957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9174" y="4645045"/>
            <a:ext cx="3431217" cy="2573413"/>
          </a:xfrm>
          <a:custGeom>
            <a:avLst/>
            <a:gdLst/>
            <a:ahLst/>
            <a:cxnLst/>
            <a:rect l="l" t="t" r="r" b="b"/>
            <a:pathLst>
              <a:path w="3431217" h="2573413">
                <a:moveTo>
                  <a:pt x="0" y="0"/>
                </a:moveTo>
                <a:lnTo>
                  <a:pt x="3431217" y="0"/>
                </a:lnTo>
                <a:lnTo>
                  <a:pt x="3431217" y="2573413"/>
                </a:lnTo>
                <a:lnTo>
                  <a:pt x="0" y="257341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24000" y="1667249"/>
            <a:ext cx="608157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WARSZTATY </a:t>
            </a:r>
          </a:p>
          <a:p>
            <a:pPr algn="ctr"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RUCHOWE</a:t>
            </a:r>
            <a:r>
              <a:rPr lang="pl-PL" sz="40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</a:t>
            </a:r>
            <a:endParaRPr lang="en-US" sz="4000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453830" y="1684132"/>
            <a:ext cx="608157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WARSZTATY </a:t>
            </a:r>
          </a:p>
          <a:p>
            <a:pPr algn="ctr"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EDUKACYJNE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533400" y="3086100"/>
            <a:ext cx="9015179" cy="1355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warsztatów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ruchowych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zorganizowano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:</a:t>
            </a:r>
          </a:p>
          <a:p>
            <a:pPr marL="561344" lvl="1" indent="-280672" algn="l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13,5 h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gry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 boules, w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których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uczestniczyło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41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osób</a:t>
            </a:r>
            <a:endParaRPr lang="en-US" sz="2600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561344" lvl="1" indent="-280672" algn="l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12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godzin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zajęć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tanecznych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z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udziałem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48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osób</a:t>
            </a:r>
            <a:endParaRPr lang="pl-PL" sz="2600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296400" y="3086100"/>
            <a:ext cx="8201414" cy="136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W </a:t>
            </a:r>
            <a:r>
              <a:rPr lang="en-US" sz="26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ramach</a:t>
            </a: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warsztatów</a:t>
            </a: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edukacyjnych</a:t>
            </a: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zorganizowano</a:t>
            </a: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: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4,5 h </a:t>
            </a:r>
            <a:r>
              <a:rPr lang="en-US" sz="26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języka</a:t>
            </a: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angielskiego</a:t>
            </a: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, w </a:t>
            </a:r>
            <a:r>
              <a:rPr lang="en-US" sz="26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których</a:t>
            </a: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uczestniczyło</a:t>
            </a: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  <a:p>
            <a:pPr algn="l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     18 </a:t>
            </a:r>
            <a:r>
              <a:rPr lang="en-US" sz="26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osób</a:t>
            </a:r>
            <a:endParaRPr lang="en-US" sz="26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33400" y="7658100"/>
            <a:ext cx="16383000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80"/>
              </a:lnSpc>
            </a:pPr>
            <a:r>
              <a:rPr lang="pl-PL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Warsztaty realizowane w ramach projektu pn .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“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Wielkopolskie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Telecentrum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Opieki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realizowany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jest  w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dla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Wielkopolski 2021-2027 (FEW)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współfinansowanego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środków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Europejksiego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Społecznego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Plus (EFS+)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oraz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gminy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Książ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Wlkp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53A00FC-A620-90AD-EB28-4C036FAC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517" y="4645045"/>
            <a:ext cx="3431217" cy="25755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85E935-F259-919B-4B8A-A38B30983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538768-B1E0-D696-DD68-45F7B8F1BA8E}"/>
              </a:ext>
            </a:extLst>
          </p:cNvPr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3C6EE8D-BB2C-0500-2B47-1942C696CFF4}"/>
              </a:ext>
            </a:extLst>
          </p:cNvPr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97FA811-927F-CE80-5223-8E4108A5612E}"/>
              </a:ext>
            </a:extLst>
          </p:cNvPr>
          <p:cNvSpPr txBox="1"/>
          <p:nvPr/>
        </p:nvSpPr>
        <p:spPr>
          <a:xfrm>
            <a:off x="2597073" y="1667249"/>
            <a:ext cx="4426426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WARSZTATY </a:t>
            </a:r>
          </a:p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pl-PL" sz="53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artystyczne</a:t>
            </a:r>
            <a:endParaRPr lang="en-US" sz="539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80516A2-5A75-6B2B-78B9-168D16097DE5}"/>
              </a:ext>
            </a:extLst>
          </p:cNvPr>
          <p:cNvSpPr txBox="1"/>
          <p:nvPr/>
        </p:nvSpPr>
        <p:spPr>
          <a:xfrm>
            <a:off x="10453830" y="1684132"/>
            <a:ext cx="6081570" cy="92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pl-PL" sz="53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Lasoterapia</a:t>
            </a:r>
            <a:endParaRPr lang="en-US" sz="539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3B1783A-A2C5-807E-BA18-12CFE6B45B92}"/>
              </a:ext>
            </a:extLst>
          </p:cNvPr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FB48316-1D38-94D3-F27E-8E2B09E6F706}"/>
              </a:ext>
            </a:extLst>
          </p:cNvPr>
          <p:cNvSpPr txBox="1"/>
          <p:nvPr/>
        </p:nvSpPr>
        <p:spPr>
          <a:xfrm>
            <a:off x="465133" y="3876302"/>
            <a:ext cx="9015179" cy="89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warsztatów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pl-PL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artystycznych</a:t>
            </a:r>
            <a:r>
              <a:rPr lang="en-US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zorganizowano</a:t>
            </a:r>
            <a:r>
              <a:rPr lang="pl-PL" sz="26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2  godziny zajęć z florystyki</a:t>
            </a:r>
            <a:endParaRPr lang="en-US" sz="2600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5EBAC3E-3EB0-7791-9CBE-B08D16E359EA}"/>
              </a:ext>
            </a:extLst>
          </p:cNvPr>
          <p:cNvSpPr txBox="1"/>
          <p:nvPr/>
        </p:nvSpPr>
        <p:spPr>
          <a:xfrm>
            <a:off x="9393908" y="3302382"/>
            <a:ext cx="8201414" cy="1355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W </a:t>
            </a:r>
            <a:r>
              <a:rPr lang="en-US" sz="26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ramach</a:t>
            </a: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warsztatów</a:t>
            </a: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pl-PL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z </a:t>
            </a:r>
            <a:r>
              <a:rPr lang="pl-PL" sz="26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lasoterapi</a:t>
            </a:r>
            <a:r>
              <a:rPr lang="pl-PL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zorganizowano</a:t>
            </a:r>
            <a:endParaRPr lang="pl-PL" sz="26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pl-PL" sz="26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dwa spotkania każde po 4,5 h w których uczestniczyło 30 osób </a:t>
            </a:r>
            <a:endParaRPr lang="en-US" sz="26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D947D5C-561D-D42D-B2EE-4ECE9278B991}"/>
              </a:ext>
            </a:extLst>
          </p:cNvPr>
          <p:cNvSpPr txBox="1"/>
          <p:nvPr/>
        </p:nvSpPr>
        <p:spPr>
          <a:xfrm>
            <a:off x="0" y="8115300"/>
            <a:ext cx="1828800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Warsztaty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realizowane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ramach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projektu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pn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„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Wielkopolskie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telecentrum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opieki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” w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ramach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Programu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Fundusze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Europejskie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dla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Wielkopolski 2021-2027 (FEW)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współfinansowanego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ze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środków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Europejskiego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Funduszu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Społecznego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Plus (EFS+)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gminy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Książ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Wlkp</a:t>
            </a:r>
            <a:r>
              <a:rPr lang="en-US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A305E04-9E48-76CB-D9D6-A614C21D0F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476" y="4819967"/>
            <a:ext cx="3995901" cy="299692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C44FD2C-29CC-67C6-9787-B597F7ECB0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15474" y="4842180"/>
            <a:ext cx="3995903" cy="299692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A1CC9BF-AAEB-D13C-1CEC-9152499D9A8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76624" y="4770265"/>
            <a:ext cx="3963819" cy="297286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72AE90C-3DF9-16DE-5EA7-953947156E2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688374" y="4812918"/>
            <a:ext cx="3906948" cy="293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48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47800" y="2324100"/>
            <a:ext cx="15327792" cy="5724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4800" b="1" dirty="0">
                <a:solidFill>
                  <a:srgbClr val="483E7B"/>
                </a:solidFill>
                <a:latin typeface="Poppins Bold"/>
                <a:ea typeface="Poppins Bold"/>
                <a:cs typeface="Poppins Bold"/>
                <a:sym typeface="Poppins Bold"/>
              </a:rPr>
              <a:t>Planowane są kolejne działania zwiększające aktywność seniorów:</a:t>
            </a:r>
          </a:p>
          <a:p>
            <a:endParaRPr lang="pl-PL" sz="4800" b="1" dirty="0">
              <a:solidFill>
                <a:srgbClr val="483E7B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685800" indent="-685800">
              <a:buFontTx/>
              <a:buChar char="-"/>
            </a:pPr>
            <a:r>
              <a:rPr lang="pl-PL" sz="3600" dirty="0">
                <a:latin typeface="Poppins" panose="00000500000000000000" pitchFamily="2" charset="-18"/>
                <a:ea typeface="Poppins Bold"/>
                <a:cs typeface="Poppins" panose="00000500000000000000" pitchFamily="2" charset="-18"/>
                <a:sym typeface="Poppins Bold"/>
              </a:rPr>
              <a:t>warsztaty multimedialne;</a:t>
            </a:r>
          </a:p>
          <a:p>
            <a:pPr marL="685800" indent="-685800">
              <a:buFontTx/>
              <a:buChar char="-"/>
            </a:pPr>
            <a:r>
              <a:rPr lang="pl-PL" sz="3600" dirty="0">
                <a:latin typeface="Poppins" panose="00000500000000000000" pitchFamily="2" charset="-18"/>
                <a:ea typeface="Poppins Bold"/>
                <a:cs typeface="Poppins" panose="00000500000000000000" pitchFamily="2" charset="-18"/>
                <a:sym typeface="Poppins Bold"/>
              </a:rPr>
              <a:t>warsztaty malarskie;</a:t>
            </a:r>
          </a:p>
          <a:p>
            <a:pPr marL="685800" indent="-685800">
              <a:buFontTx/>
              <a:buChar char="-"/>
            </a:pPr>
            <a:r>
              <a:rPr lang="pl-PL" sz="3600" dirty="0">
                <a:latin typeface="Poppins" panose="00000500000000000000" pitchFamily="2" charset="-18"/>
                <a:ea typeface="Poppins Bold"/>
                <a:cs typeface="Poppins" panose="00000500000000000000" pitchFamily="2" charset="-18"/>
                <a:sym typeface="Poppins Bold"/>
              </a:rPr>
              <a:t>spotkania edukacyjne na temat m.in. profilaktyki zdrowotnej;</a:t>
            </a:r>
          </a:p>
          <a:p>
            <a:pPr marL="685800" indent="-685800">
              <a:buFontTx/>
              <a:buChar char="-"/>
            </a:pPr>
            <a:r>
              <a:rPr lang="pl-PL" sz="3600" dirty="0">
                <a:latin typeface="Poppins" panose="00000500000000000000" pitchFamily="2" charset="-18"/>
                <a:ea typeface="Poppins Bold"/>
                <a:cs typeface="Poppins" panose="00000500000000000000" pitchFamily="2" charset="-18"/>
                <a:sym typeface="Poppins Bold"/>
              </a:rPr>
              <a:t>bal integracyjny z warsztatami tanecznymi;</a:t>
            </a:r>
          </a:p>
          <a:p>
            <a:pPr marL="685800" indent="-685800">
              <a:buFontTx/>
              <a:buChar char="-"/>
            </a:pPr>
            <a:r>
              <a:rPr lang="pl-PL" sz="3600" dirty="0">
                <a:latin typeface="Poppins" panose="00000500000000000000" pitchFamily="2" charset="-18"/>
                <a:ea typeface="Poppins Bold"/>
                <a:cs typeface="Poppins" panose="00000500000000000000" pitchFamily="2" charset="-18"/>
                <a:sym typeface="Poppins Bold"/>
              </a:rPr>
              <a:t>konferencja dotycząca polityki senioralnej.</a:t>
            </a:r>
          </a:p>
          <a:p>
            <a:pPr marL="685800" indent="-685800">
              <a:buFontTx/>
              <a:buChar char="-"/>
            </a:pPr>
            <a:endParaRPr lang="en-US" sz="4800" b="1" dirty="0">
              <a:solidFill>
                <a:srgbClr val="483E7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7886700"/>
            <a:ext cx="18288000" cy="755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pl-PL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Działania realizowane w ramach projektu pn .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“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Wielkopolskie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Telecentrum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Opieki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realizowany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jest  w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dla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Wielkopolski </a:t>
            </a:r>
            <a:br>
              <a:rPr lang="pl-PL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</a:b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2021-2027 (FEW)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współfinansowanego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środków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Europejksiego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Społecznego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Plus (EFS+)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oraz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gminy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Książ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Wlkp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540821D-B725-55CE-8535-A056D5B3E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2600" y="6569850"/>
            <a:ext cx="1121761" cy="13168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4E2AFB4-EF62-8458-AF4B-3B5199148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0" y="6480363"/>
            <a:ext cx="1390008" cy="13900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19372F-CBC9-B892-3EBA-1B19452DE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44C5BE-D8A9-403B-5256-EC8F7430B591}"/>
              </a:ext>
            </a:extLst>
          </p:cNvPr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FF8687B-20DC-83AF-1E1C-48E2A6AAB4B7}"/>
              </a:ext>
            </a:extLst>
          </p:cNvPr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32048D4-FED3-AA28-DB1C-2A57B6E42A3F}"/>
              </a:ext>
            </a:extLst>
          </p:cNvPr>
          <p:cNvSpPr txBox="1"/>
          <p:nvPr/>
        </p:nvSpPr>
        <p:spPr>
          <a:xfrm>
            <a:off x="1675768" y="3543300"/>
            <a:ext cx="15099824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 dirty="0">
                <a:solidFill>
                  <a:srgbClr val="483E7B"/>
                </a:solidFill>
                <a:latin typeface="Poppins Bold"/>
                <a:ea typeface="Poppins Bold"/>
                <a:cs typeface="Poppins Bold"/>
                <a:sym typeface="Poppins Bold"/>
              </a:rPr>
              <a:t>WSPARCIE PSYCHOLOGICZNE 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483E7B"/>
                </a:solidFill>
                <a:latin typeface="Poppins Bold"/>
                <a:ea typeface="Poppins Bold"/>
                <a:cs typeface="Poppins Bold"/>
                <a:sym typeface="Poppins Bold"/>
              </a:rPr>
              <a:t>I DIETETYCZNE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7734300"/>
            <a:ext cx="17678400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80"/>
              </a:lnSpc>
            </a:pPr>
            <a:r>
              <a:rPr lang="pl-PL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Poradnictwo realizowane w ramach projektu pn .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“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Wielkopolskie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Telecentrum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Opieki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realizowany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jest  w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dla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Wielkopolski </a:t>
            </a:r>
            <a:br>
              <a:rPr lang="pl-PL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</a:b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2021-2027 (FEW)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współfinansowanego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środków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Europejksiego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Społecznego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Plus (EFS+)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oraz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gminy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Książ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Wlkp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7A19C3-8063-0E9A-4CD2-49B897758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0" y="6470730"/>
            <a:ext cx="1121761" cy="13168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D60985E-48A7-30B8-8386-10431CDFE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0" y="6407511"/>
            <a:ext cx="1390008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33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06400" y="2400300"/>
            <a:ext cx="3951043" cy="5268058"/>
          </a:xfrm>
          <a:custGeom>
            <a:avLst/>
            <a:gdLst/>
            <a:ahLst/>
            <a:cxnLst/>
            <a:rect l="l" t="t" r="r" b="b"/>
            <a:pathLst>
              <a:path w="3951043" h="5268058">
                <a:moveTo>
                  <a:pt x="0" y="0"/>
                </a:moveTo>
                <a:lnTo>
                  <a:pt x="3951044" y="0"/>
                </a:lnTo>
                <a:lnTo>
                  <a:pt x="3951044" y="5268058"/>
                </a:lnTo>
                <a:lnTo>
                  <a:pt x="0" y="52680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10600" y="5372100"/>
            <a:ext cx="3706910" cy="2780183"/>
          </a:xfrm>
          <a:custGeom>
            <a:avLst/>
            <a:gdLst/>
            <a:ahLst/>
            <a:cxnLst/>
            <a:rect l="l" t="t" r="r" b="b"/>
            <a:pathLst>
              <a:path w="3706910" h="2780183">
                <a:moveTo>
                  <a:pt x="0" y="0"/>
                </a:moveTo>
                <a:lnTo>
                  <a:pt x="3706911" y="0"/>
                </a:lnTo>
                <a:lnTo>
                  <a:pt x="3706911" y="2780182"/>
                </a:lnTo>
                <a:lnTo>
                  <a:pt x="0" y="27801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28800" y="5448300"/>
            <a:ext cx="3957149" cy="2967862"/>
          </a:xfrm>
          <a:custGeom>
            <a:avLst/>
            <a:gdLst/>
            <a:ahLst/>
            <a:cxnLst/>
            <a:rect l="l" t="t" r="r" b="b"/>
            <a:pathLst>
              <a:path w="3957149" h="2967862">
                <a:moveTo>
                  <a:pt x="0" y="0"/>
                </a:moveTo>
                <a:lnTo>
                  <a:pt x="3957149" y="0"/>
                </a:lnTo>
                <a:lnTo>
                  <a:pt x="3957149" y="2967862"/>
                </a:lnTo>
                <a:lnTo>
                  <a:pt x="0" y="296786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31040" y="1345425"/>
            <a:ext cx="11752738" cy="91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b="1" dirty="0">
                <a:solidFill>
                  <a:srgbClr val="483E7B"/>
                </a:solidFill>
                <a:latin typeface="+mj-lt"/>
                <a:ea typeface="Poppins Bold"/>
                <a:cs typeface="Poppins Bold"/>
                <a:sym typeface="Poppins Bold"/>
              </a:rPr>
              <a:t>PORADNICTWO PSYCHOLOGICZNE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0128" y="2537003"/>
            <a:ext cx="12246270" cy="2852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ramach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projektu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realizowane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jest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poradnictwo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psychologiczne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formie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indywidualnej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grupowej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Łącznie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przeprowadzono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40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godzin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spotkań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podczas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których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seniorzy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mogli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uzyskać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wsparcie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zakresie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radzenia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sobie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problemami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emocjonalnymi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stresem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trudnościami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dnia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codziennego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Z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poradnictwa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skorzystało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58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osób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które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miały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możliwość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zarówno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indywidualnych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rozmów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psychologiem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jak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udziału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zajęciach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grupowych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sprzyjających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integracji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wymianie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doświadczeń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budowaniu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wzajemnego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wsparcia</a:t>
            </a:r>
            <a:r>
              <a:rPr lang="en-US" sz="2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20161" y="5476797"/>
            <a:ext cx="4045616" cy="3038000"/>
          </a:xfrm>
          <a:custGeom>
            <a:avLst/>
            <a:gdLst/>
            <a:ahLst/>
            <a:cxnLst/>
            <a:rect l="l" t="t" r="r" b="b"/>
            <a:pathLst>
              <a:path w="4045616" h="3038000">
                <a:moveTo>
                  <a:pt x="0" y="0"/>
                </a:moveTo>
                <a:lnTo>
                  <a:pt x="4045616" y="0"/>
                </a:lnTo>
                <a:lnTo>
                  <a:pt x="4045616" y="3038000"/>
                </a:lnTo>
                <a:lnTo>
                  <a:pt x="0" y="303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18638" y="5880640"/>
            <a:ext cx="4214082" cy="2795931"/>
          </a:xfrm>
          <a:custGeom>
            <a:avLst/>
            <a:gdLst/>
            <a:ahLst/>
            <a:cxnLst/>
            <a:rect l="l" t="t" r="r" b="b"/>
            <a:pathLst>
              <a:path w="4214082" h="2795931">
                <a:moveTo>
                  <a:pt x="0" y="0"/>
                </a:moveTo>
                <a:lnTo>
                  <a:pt x="4214083" y="0"/>
                </a:lnTo>
                <a:lnTo>
                  <a:pt x="4214083" y="2795931"/>
                </a:lnTo>
                <a:lnTo>
                  <a:pt x="0" y="279593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1318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85190" y="5476797"/>
            <a:ext cx="3934538" cy="2954588"/>
          </a:xfrm>
          <a:custGeom>
            <a:avLst/>
            <a:gdLst/>
            <a:ahLst/>
            <a:cxnLst/>
            <a:rect l="l" t="t" r="r" b="b"/>
            <a:pathLst>
              <a:path w="3934538" h="2954588">
                <a:moveTo>
                  <a:pt x="0" y="0"/>
                </a:moveTo>
                <a:lnTo>
                  <a:pt x="3934539" y="0"/>
                </a:lnTo>
                <a:lnTo>
                  <a:pt x="3934539" y="2954588"/>
                </a:lnTo>
                <a:lnTo>
                  <a:pt x="0" y="295458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142899" y="1541466"/>
            <a:ext cx="10002202" cy="91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b="1" dirty="0">
                <a:solidFill>
                  <a:srgbClr val="483E7B"/>
                </a:solidFill>
                <a:latin typeface="+mj-lt"/>
                <a:ea typeface="Poppins Bold"/>
                <a:cs typeface="Poppins Bold"/>
                <a:sym typeface="Poppins Bold"/>
              </a:rPr>
              <a:t>PORADNICTWO DIETETYCZNE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9936" y="2683199"/>
            <a:ext cx="12848128" cy="2939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 ramach projektu seniorzy uczestniczyli w poradnictwie dietetycznym zarówno indywidualnym, jak i grupowym. Łącznie przeprowadzono 34 godziny zajęć, podczas których omawiano zasady zdrowego odżywiania, planowania posiłków oraz dostosowywania diety do potrzeb zdrowotnych. Z poradnictwa skorzystało 56 osób, które mogły w praktyce nauczyć się komponowania zbilansowanych posiłków, otrzymać konkretne wskazówki dietetyczne i wymienić doświadczenia z innymi uczestnikami zajęć.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45594" y="3314700"/>
            <a:ext cx="16396811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  <a:spcBef>
                <a:spcPct val="0"/>
              </a:spcBef>
            </a:pPr>
            <a:r>
              <a:rPr lang="en-US" sz="5899" b="1" dirty="0">
                <a:solidFill>
                  <a:srgbClr val="483E7B"/>
                </a:solidFill>
                <a:latin typeface="Poppins" charset="-18"/>
                <a:ea typeface="Poppins Bold"/>
                <a:cs typeface="Poppins" charset="-18"/>
                <a:sym typeface="Poppins Bold"/>
              </a:rPr>
              <a:t>DZIAŁANIA INFORMACYJNO </a:t>
            </a:r>
            <a:br>
              <a:rPr lang="pl-PL" sz="5899" b="1" dirty="0">
                <a:solidFill>
                  <a:srgbClr val="483E7B"/>
                </a:solidFill>
                <a:latin typeface="Poppins" charset="-18"/>
                <a:ea typeface="Poppins Bold"/>
                <a:cs typeface="Poppins" charset="-18"/>
                <a:sym typeface="Poppins Bold"/>
              </a:rPr>
            </a:br>
            <a:r>
              <a:rPr lang="en-US" sz="5899" b="1" dirty="0">
                <a:solidFill>
                  <a:srgbClr val="483E7B"/>
                </a:solidFill>
                <a:latin typeface="Poppins" charset="-18"/>
                <a:ea typeface="Poppins Bold"/>
                <a:cs typeface="Poppins" charset="-18"/>
                <a:sym typeface="Poppins Bold"/>
              </a:rPr>
              <a:t>- PROMOCYJNE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7734300"/>
            <a:ext cx="18288000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80"/>
              </a:lnSpc>
            </a:pPr>
            <a:r>
              <a:rPr lang="pl-PL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Działania realizowane w ramach projektu pn .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“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Wielkopolskie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Telecentrum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Opieki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realizowany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jest  w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dla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Wielkopolski </a:t>
            </a:r>
            <a:br>
              <a:rPr lang="pl-PL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</a:b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2021-2027 (FEW)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współfinansowanego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środków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Europejksiego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Społecznego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Plus (EFS+)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oraz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gminy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Książ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Wlkp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E9BA28-340E-0C41-4682-CDCAE0827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9200" y="6262376"/>
            <a:ext cx="1121761" cy="13168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C05514B-E0AE-0DAF-5AA4-CDCE74F32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3200" y="6225797"/>
            <a:ext cx="1390008" cy="13900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544B47-A867-A1D6-C599-A008D0F7E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C21E46-1E3A-2B73-BD0B-F29DBBE39C00}"/>
              </a:ext>
            </a:extLst>
          </p:cNvPr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26637C0-75A4-84E3-FF51-912A85FB9F31}"/>
              </a:ext>
            </a:extLst>
          </p:cNvPr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46D839F-10FF-2823-32C2-BC65F9911A64}"/>
              </a:ext>
            </a:extLst>
          </p:cNvPr>
          <p:cNvSpPr/>
          <p:nvPr/>
        </p:nvSpPr>
        <p:spPr>
          <a:xfrm>
            <a:off x="8543058" y="6026728"/>
            <a:ext cx="1119130" cy="1313761"/>
          </a:xfrm>
          <a:custGeom>
            <a:avLst/>
            <a:gdLst/>
            <a:ahLst/>
            <a:cxnLst/>
            <a:rect l="l" t="t" r="r" b="b"/>
            <a:pathLst>
              <a:path w="1119130" h="1313761">
                <a:moveTo>
                  <a:pt x="0" y="0"/>
                </a:moveTo>
                <a:lnTo>
                  <a:pt x="1119130" y="0"/>
                </a:lnTo>
                <a:lnTo>
                  <a:pt x="1119130" y="1313761"/>
                </a:lnTo>
                <a:lnTo>
                  <a:pt x="0" y="131376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48CCFD5-5B1A-E597-CC36-DB7EC1EE0F48}"/>
              </a:ext>
            </a:extLst>
          </p:cNvPr>
          <p:cNvSpPr/>
          <p:nvPr/>
        </p:nvSpPr>
        <p:spPr>
          <a:xfrm>
            <a:off x="10058400" y="5988895"/>
            <a:ext cx="1389425" cy="1389425"/>
          </a:xfrm>
          <a:custGeom>
            <a:avLst/>
            <a:gdLst/>
            <a:ahLst/>
            <a:cxnLst/>
            <a:rect l="l" t="t" r="r" b="b"/>
            <a:pathLst>
              <a:path w="1389425" h="1389425">
                <a:moveTo>
                  <a:pt x="0" y="0"/>
                </a:moveTo>
                <a:lnTo>
                  <a:pt x="1389425" y="0"/>
                </a:lnTo>
                <a:lnTo>
                  <a:pt x="1389425" y="1389424"/>
                </a:lnTo>
                <a:lnTo>
                  <a:pt x="0" y="138942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4CD23BD-F3BD-8921-679E-A3EB3785F2E8}"/>
              </a:ext>
            </a:extLst>
          </p:cNvPr>
          <p:cNvSpPr txBox="1"/>
          <p:nvPr/>
        </p:nvSpPr>
        <p:spPr>
          <a:xfrm>
            <a:off x="4306444" y="2552811"/>
            <a:ext cx="1078115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 dirty="0">
                <a:solidFill>
                  <a:srgbClr val="483E7B"/>
                </a:solidFill>
                <a:latin typeface="Poppins" charset="-18"/>
                <a:ea typeface="Telegraf Heavy"/>
                <a:cs typeface="Poppins" charset="-18"/>
                <a:sym typeface="Telegraf Heavy"/>
              </a:rPr>
              <a:t>WIELKOPOLSKIE TELECENTRUM OPIEKI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2D5491F-BDE9-6D5F-4AED-7BA3600431EC}"/>
              </a:ext>
            </a:extLst>
          </p:cNvPr>
          <p:cNvSpPr txBox="1"/>
          <p:nvPr/>
        </p:nvSpPr>
        <p:spPr>
          <a:xfrm>
            <a:off x="163359" y="7700737"/>
            <a:ext cx="18124641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Projekt pn. “Wielkopolskie Telecentrum Opieki” realizowany jest  w ramach Programu Fundusze Europejskie dla Wielkopolski 2021-2027 (FEW) współfinansowanego ze środków Europejksiego Funduszu Społecznego Plus (EFS+) oraz gminy Książ Wlkp. </a:t>
            </a:r>
          </a:p>
        </p:txBody>
      </p:sp>
    </p:spTree>
    <p:extLst>
      <p:ext uri="{BB962C8B-B14F-4D97-AF65-F5344CB8AC3E}">
        <p14:creationId xmlns:p14="http://schemas.microsoft.com/office/powerpoint/2010/main" val="398862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97018" y="3856993"/>
            <a:ext cx="3426404" cy="2573011"/>
          </a:xfrm>
          <a:custGeom>
            <a:avLst/>
            <a:gdLst/>
            <a:ahLst/>
            <a:cxnLst/>
            <a:rect l="l" t="t" r="r" b="b"/>
            <a:pathLst>
              <a:path w="3426404" h="2573011">
                <a:moveTo>
                  <a:pt x="0" y="0"/>
                </a:moveTo>
                <a:lnTo>
                  <a:pt x="3426404" y="0"/>
                </a:lnTo>
                <a:lnTo>
                  <a:pt x="3426404" y="2573011"/>
                </a:lnTo>
                <a:lnTo>
                  <a:pt x="0" y="257301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8397" y="3320112"/>
            <a:ext cx="2738496" cy="3646775"/>
          </a:xfrm>
          <a:custGeom>
            <a:avLst/>
            <a:gdLst/>
            <a:ahLst/>
            <a:cxnLst/>
            <a:rect l="l" t="t" r="r" b="b"/>
            <a:pathLst>
              <a:path w="2738496" h="3646775">
                <a:moveTo>
                  <a:pt x="0" y="0"/>
                </a:moveTo>
                <a:lnTo>
                  <a:pt x="2738496" y="0"/>
                </a:lnTo>
                <a:lnTo>
                  <a:pt x="2738496" y="3646775"/>
                </a:lnTo>
                <a:lnTo>
                  <a:pt x="0" y="364677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40523" y="1478133"/>
            <a:ext cx="15006955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b="1">
                <a:solidFill>
                  <a:srgbClr val="483E7B"/>
                </a:solidFill>
                <a:latin typeface="Poppins Bold"/>
                <a:ea typeface="Poppins Bold"/>
                <a:cs typeface="Poppins Bold"/>
                <a:sym typeface="Poppins Bold"/>
              </a:rPr>
              <a:t>SPOTKANIA INFORMACYJNE DLA SENIORÓW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05800" y="2804371"/>
            <a:ext cx="8001000" cy="484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ramach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projektu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koordynator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prowadził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działania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informacyjne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skierowane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seniorów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Odbyło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się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10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spotkań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 Centrum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Wsparcia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Seniora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salach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wiejskich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Chwałkowie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Kościelnym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Mchach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Sebastianowie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 Centrum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Kultury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Książu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Wlkp.,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podczas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których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uczestnicy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otrzymywali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informacje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oferowanych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usługach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społecznych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warsztatach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edukacyjnych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ruchowych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2610" y="5861666"/>
            <a:ext cx="4908234" cy="2644311"/>
          </a:xfrm>
          <a:custGeom>
            <a:avLst/>
            <a:gdLst/>
            <a:ahLst/>
            <a:cxnLst/>
            <a:rect l="l" t="t" r="r" b="b"/>
            <a:pathLst>
              <a:path w="4908234" h="2644311">
                <a:moveTo>
                  <a:pt x="0" y="0"/>
                </a:moveTo>
                <a:lnTo>
                  <a:pt x="4908234" y="0"/>
                </a:lnTo>
                <a:lnTo>
                  <a:pt x="4908234" y="2644311"/>
                </a:lnTo>
                <a:lnTo>
                  <a:pt x="0" y="264431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20233" y="5754064"/>
            <a:ext cx="4994785" cy="2859514"/>
          </a:xfrm>
          <a:custGeom>
            <a:avLst/>
            <a:gdLst/>
            <a:ahLst/>
            <a:cxnLst/>
            <a:rect l="l" t="t" r="r" b="b"/>
            <a:pathLst>
              <a:path w="4994785" h="2859514">
                <a:moveTo>
                  <a:pt x="0" y="0"/>
                </a:moveTo>
                <a:lnTo>
                  <a:pt x="4994785" y="0"/>
                </a:lnTo>
                <a:lnTo>
                  <a:pt x="4994785" y="2859515"/>
                </a:lnTo>
                <a:lnTo>
                  <a:pt x="0" y="285951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74486" y="3131993"/>
            <a:ext cx="2531278" cy="5139650"/>
          </a:xfrm>
          <a:custGeom>
            <a:avLst/>
            <a:gdLst/>
            <a:ahLst/>
            <a:cxnLst/>
            <a:rect l="l" t="t" r="r" b="b"/>
            <a:pathLst>
              <a:path w="2531278" h="5139650">
                <a:moveTo>
                  <a:pt x="0" y="0"/>
                </a:moveTo>
                <a:lnTo>
                  <a:pt x="2531277" y="0"/>
                </a:lnTo>
                <a:lnTo>
                  <a:pt x="2531277" y="5139651"/>
                </a:lnTo>
                <a:lnTo>
                  <a:pt x="0" y="51396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96064" y="1749801"/>
            <a:ext cx="12695873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b="1">
                <a:solidFill>
                  <a:srgbClr val="483E7B"/>
                </a:solidFill>
                <a:latin typeface="Poppins Bold"/>
                <a:ea typeface="Poppins Bold"/>
                <a:cs typeface="Poppins Bold"/>
                <a:sym typeface="Poppins Bold"/>
              </a:rPr>
              <a:t>PROMOCJA I WSPÓŁPRACA LOKALNA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96727" y="3117831"/>
            <a:ext cx="10787921" cy="228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Koordynator przygotowywał i publikował informacje o projekcie na stronie internetowej oraz utrzymywał kontakt z lokalnymi instytucjami, organizacjami i liderami działającymi na rzecz seniorów, aby pozyskiwać aktualne informacje o wydarzeniach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 inicjatywach skierowanych do osób starszych.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67614" y="1749801"/>
            <a:ext cx="10752773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b="1">
                <a:solidFill>
                  <a:srgbClr val="483E7B"/>
                </a:solidFill>
                <a:latin typeface="Poppins Bold"/>
                <a:ea typeface="Poppins Bold"/>
                <a:cs typeface="Poppins Bold"/>
                <a:sym typeface="Poppins Bold"/>
              </a:rPr>
              <a:t>WSPÓŁPRACA I KOORDYNACJA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16674" y="2737212"/>
            <a:ext cx="14653703" cy="346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Koordynator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projektu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utrzymywał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stały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kontakt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lokalnymi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instytucjami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organizacjami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takimi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jak Centrum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Kultury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Biblioteka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Uniwersytet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Entuzjastów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Świata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sołtysi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w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celu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pozyskiwania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informacji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wydarzeniach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inicjatywach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skierowanych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seniorów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Współpracował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również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instruktorem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kulturalno-oświatowym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przy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organizacji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zajęć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warsztatów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a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także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koordynował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działania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osób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prowadzących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poradnictwo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psychologiczne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dietetyczne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ustalając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terminy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wizyt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harmonogram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zajęć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Dodatkowo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zapewniał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wsparcie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seniorom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którzy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mieli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trudności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obsługą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teleopasek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pomagając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korzystaniu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urządzeń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rozwiązywaniu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problemów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technicznych</a:t>
            </a:r>
            <a:r>
              <a:rPr lang="en-US" sz="2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D10513D-3B2B-FAFD-D887-80DA4D95F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0" y="6856231"/>
            <a:ext cx="1121761" cy="13168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6F77812-F672-3CF0-CFDA-883C5A21D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9907" y="6832059"/>
            <a:ext cx="1390008" cy="13900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216094" y="1749801"/>
            <a:ext cx="5855811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b="1" dirty="0">
                <a:solidFill>
                  <a:srgbClr val="483E7B"/>
                </a:solidFill>
                <a:latin typeface="Poppins Bold"/>
                <a:ea typeface="Poppins Bold"/>
                <a:cs typeface="Poppins Bold"/>
                <a:sym typeface="Poppins Bold"/>
              </a:rPr>
              <a:t>PODSUMOWANIE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112135"/>
            <a:ext cx="15786654" cy="3977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okresie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sprawozdawczym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„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Wielkopolskie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Telecentrum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Opieki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”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objął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wsparciem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151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seniorów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terenu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gminy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Książ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Wlkp.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Zrealizowano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wszystkie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zaplanowane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usługi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społeczne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w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tym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poradnictwo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psychologiczne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dietetyczne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warsztaty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ruchowe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 boules,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taniec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zajęcia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edukacyjne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nauka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języka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angielskiego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).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Działania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projektowe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sprzyjały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aktywizacji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integracji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rozwojowi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uczestników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także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wzmocniły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współpracę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lokalnymi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instytucjami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liderami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działającymi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rzecz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seniorów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Realizacja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projektu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przyczyniła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się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zwiększenia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dostępu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usług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wsparcia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społecznego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edukacyjnego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rekreacyjnego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dla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osób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starszych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gminie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FC9BFE0-54E8-7631-B384-3935396D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0" y="7251644"/>
            <a:ext cx="1121761" cy="13168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6613BA4-813B-70F4-F5A0-FCD3BA776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9400" y="7197217"/>
            <a:ext cx="1390008" cy="13900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9AB133-64C4-30FA-9309-7AA11BFA8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E2F82240-C9C3-2D32-B1DC-A2FEF5590FAF}"/>
              </a:ext>
            </a:extLst>
          </p:cNvPr>
          <p:cNvSpPr txBox="1"/>
          <p:nvPr/>
        </p:nvSpPr>
        <p:spPr>
          <a:xfrm>
            <a:off x="2895600" y="3238500"/>
            <a:ext cx="13258800" cy="2938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pl-PL" sz="7200" b="1" dirty="0">
                <a:solidFill>
                  <a:srgbClr val="483E7B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 ASYSTENT OSOBISTY OSOBY </a:t>
            </a:r>
            <a:br>
              <a:rPr lang="pl-PL" sz="7200" b="1" dirty="0">
                <a:solidFill>
                  <a:srgbClr val="483E7B"/>
                </a:solidFill>
                <a:latin typeface="Poppins Bold"/>
                <a:ea typeface="Poppins Bold"/>
                <a:cs typeface="Poppins Bold"/>
                <a:sym typeface="Poppins Bold"/>
              </a:rPr>
            </a:br>
            <a:r>
              <a:rPr lang="pl-PL" sz="7200" b="1" dirty="0">
                <a:solidFill>
                  <a:srgbClr val="483E7B"/>
                </a:solidFill>
                <a:latin typeface="Poppins Bold"/>
                <a:ea typeface="Poppins Bold"/>
                <a:cs typeface="Poppins Bold"/>
                <a:sym typeface="Poppins Bold"/>
              </a:rPr>
              <a:t>Z NIEPEŁNSOPRAWNOŚCIAMI</a:t>
            </a:r>
            <a:endParaRPr lang="en-US" sz="7200" b="1" dirty="0">
              <a:solidFill>
                <a:srgbClr val="483E7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" name="Freeform 4"/>
          <p:cNvSpPr/>
          <p:nvPr/>
        </p:nvSpPr>
        <p:spPr>
          <a:xfrm>
            <a:off x="7772400" y="7032053"/>
            <a:ext cx="1119130" cy="1313761"/>
          </a:xfrm>
          <a:custGeom>
            <a:avLst/>
            <a:gdLst/>
            <a:ahLst/>
            <a:cxnLst/>
            <a:rect l="l" t="t" r="r" b="b"/>
            <a:pathLst>
              <a:path w="1119130" h="1313761">
                <a:moveTo>
                  <a:pt x="0" y="0"/>
                </a:moveTo>
                <a:lnTo>
                  <a:pt x="1119130" y="0"/>
                </a:lnTo>
                <a:lnTo>
                  <a:pt x="1119130" y="1313761"/>
                </a:lnTo>
                <a:lnTo>
                  <a:pt x="0" y="131376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32509" y="6956389"/>
            <a:ext cx="1389425" cy="1389425"/>
          </a:xfrm>
          <a:custGeom>
            <a:avLst/>
            <a:gdLst/>
            <a:ahLst/>
            <a:cxnLst/>
            <a:rect l="l" t="t" r="r" b="b"/>
            <a:pathLst>
              <a:path w="1389425" h="1389425">
                <a:moveTo>
                  <a:pt x="0" y="0"/>
                </a:moveTo>
                <a:lnTo>
                  <a:pt x="1389425" y="0"/>
                </a:lnTo>
                <a:lnTo>
                  <a:pt x="1389425" y="1389424"/>
                </a:lnTo>
                <a:lnTo>
                  <a:pt x="0" y="138942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pic>
        <p:nvPicPr>
          <p:cNvPr id="7176" name="Picture 8" descr="Białe tło fotograficz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124950"/>
            <a:ext cx="18288000" cy="1162050"/>
          </a:xfrm>
          <a:prstGeom prst="rect">
            <a:avLst/>
          </a:prstGeom>
          <a:noFill/>
        </p:spPr>
      </p:pic>
      <p:pic>
        <p:nvPicPr>
          <p:cNvPr id="7178" name="Picture 10" descr="Logotypy Ministerstwa - Ministerstwo Rodziny, Pracy i Polityki Społecznej -  Portal Gov.p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9152649"/>
            <a:ext cx="3886200" cy="1134350"/>
          </a:xfrm>
          <a:prstGeom prst="rect">
            <a:avLst/>
          </a:prstGeom>
          <a:noFill/>
        </p:spPr>
      </p:pic>
      <p:pic>
        <p:nvPicPr>
          <p:cNvPr id="7180" name="Picture 12" descr="Wykorzystywanie symboli państwowych i terytorialnych - W celach komercyjnyc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3000" y="9105900"/>
            <a:ext cx="2400300" cy="1181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690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BB70A5-106A-B01C-1887-DDD9A6B43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183A40B8-4E99-F8B9-2D4E-C2A441C44C4A}"/>
              </a:ext>
            </a:extLst>
          </p:cNvPr>
          <p:cNvSpPr txBox="1"/>
          <p:nvPr/>
        </p:nvSpPr>
        <p:spPr>
          <a:xfrm>
            <a:off x="762000" y="2628900"/>
            <a:ext cx="16306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4400" dirty="0"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W 2025 r. na realizację programowych zadań pozyskano </a:t>
            </a:r>
            <a:r>
              <a:rPr lang="pl-PL" sz="4400" b="1" dirty="0"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kwotę 603 003,38 zł. </a:t>
            </a:r>
            <a:r>
              <a:rPr lang="pl-PL" sz="4400" dirty="0"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w ramach resortowego </a:t>
            </a:r>
            <a:br>
              <a:rPr lang="pl-PL" sz="4400" dirty="0">
                <a:effectLst/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4400" dirty="0"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Programu Ministra Rodziny, Pracy i Polityki Społecznej finansowanego ze środków Funduszu Solidarnościowego</a:t>
            </a:r>
            <a:r>
              <a:rPr lang="pl-PL" sz="4400" dirty="0"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algn="ctr">
              <a:buNone/>
            </a:pPr>
            <a:r>
              <a:rPr lang="pl-PL" sz="4400" dirty="0">
                <a:latin typeface="Poppins" panose="00000500000000000000" pitchFamily="2" charset="-18"/>
                <a:cs typeface="Poppins" panose="00000500000000000000" pitchFamily="2" charset="-18"/>
              </a:rPr>
              <a:t>Łącznie zaplanowano 11522 godziny asystenci osobistej.</a:t>
            </a:r>
          </a:p>
          <a:p>
            <a:pPr algn="ctr">
              <a:buNone/>
            </a:pPr>
            <a:r>
              <a:rPr lang="pl-PL" sz="4400" dirty="0">
                <a:latin typeface="Poppins" panose="00000500000000000000" pitchFamily="2" charset="-18"/>
                <a:cs typeface="Poppins" panose="00000500000000000000" pitchFamily="2" charset="-18"/>
              </a:rPr>
              <a:t>Program będzie realizowany do grudnia 2025 r.</a:t>
            </a:r>
          </a:p>
          <a:p>
            <a:pPr algn="ctr">
              <a:buNone/>
            </a:pPr>
            <a:endParaRPr lang="pl-PL" sz="44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3" name="Picture 8" descr="Białe tło fotograficz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24950"/>
            <a:ext cx="18288000" cy="1162050"/>
          </a:xfrm>
          <a:prstGeom prst="rect">
            <a:avLst/>
          </a:prstGeom>
          <a:noFill/>
        </p:spPr>
      </p:pic>
      <p:pic>
        <p:nvPicPr>
          <p:cNvPr id="4" name="Picture 10" descr="Logotypy Ministerstwa - Ministerstwo Rodziny, Pracy i Polityki Społecznej -  Portal Gov.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9152649"/>
            <a:ext cx="3886200" cy="1134350"/>
          </a:xfrm>
          <a:prstGeom prst="rect">
            <a:avLst/>
          </a:prstGeom>
          <a:noFill/>
        </p:spPr>
      </p:pic>
      <p:pic>
        <p:nvPicPr>
          <p:cNvPr id="5" name="Picture 12" descr="Wykorzystywanie symboli państwowych i terytorialnych - W celach komercyjny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9105900"/>
            <a:ext cx="2400300" cy="1181100"/>
          </a:xfrm>
          <a:prstGeom prst="rect">
            <a:avLst/>
          </a:prstGeom>
          <a:noFill/>
        </p:spPr>
      </p:pic>
      <p:sp>
        <p:nvSpPr>
          <p:cNvPr id="7" name="Freeform 4"/>
          <p:cNvSpPr/>
          <p:nvPr/>
        </p:nvSpPr>
        <p:spPr>
          <a:xfrm>
            <a:off x="13182600" y="7673922"/>
            <a:ext cx="1119130" cy="1313761"/>
          </a:xfrm>
          <a:custGeom>
            <a:avLst/>
            <a:gdLst/>
            <a:ahLst/>
            <a:cxnLst/>
            <a:rect l="l" t="t" r="r" b="b"/>
            <a:pathLst>
              <a:path w="1119130" h="1313761">
                <a:moveTo>
                  <a:pt x="0" y="0"/>
                </a:moveTo>
                <a:lnTo>
                  <a:pt x="1119130" y="0"/>
                </a:lnTo>
                <a:lnTo>
                  <a:pt x="1119130" y="1313761"/>
                </a:lnTo>
                <a:lnTo>
                  <a:pt x="0" y="131376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15167746" y="7460992"/>
            <a:ext cx="1389425" cy="1389425"/>
          </a:xfrm>
          <a:custGeom>
            <a:avLst/>
            <a:gdLst/>
            <a:ahLst/>
            <a:cxnLst/>
            <a:rect l="l" t="t" r="r" b="b"/>
            <a:pathLst>
              <a:path w="1389425" h="1389425">
                <a:moveTo>
                  <a:pt x="0" y="0"/>
                </a:moveTo>
                <a:lnTo>
                  <a:pt x="1389425" y="0"/>
                </a:lnTo>
                <a:lnTo>
                  <a:pt x="1389425" y="1389424"/>
                </a:lnTo>
                <a:lnTo>
                  <a:pt x="0" y="138942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38763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85FC83-DE31-11E9-5053-6ED39B42F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354B5F57-5B4C-9712-D188-E599C8706221}"/>
              </a:ext>
            </a:extLst>
          </p:cNvPr>
          <p:cNvSpPr txBox="1"/>
          <p:nvPr/>
        </p:nvSpPr>
        <p:spPr>
          <a:xfrm>
            <a:off x="1143000" y="495300"/>
            <a:ext cx="163068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endParaRPr lang="pl-PL" sz="2800" dirty="0">
              <a:effectLst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just">
              <a:buNone/>
            </a:pPr>
            <a:r>
              <a:rPr lang="pl-PL" sz="2800" dirty="0">
                <a:solidFill>
                  <a:srgbClr val="002060"/>
                </a:solidFill>
                <a:effectLst/>
                <a:latin typeface="Poppins Bold" panose="00000800000000000000" charset="-18"/>
                <a:cs typeface="Poppins Bold" panose="00000800000000000000" charset="-18"/>
              </a:rPr>
              <a:t>Głównym celem Programu jest wprowadzenie usług asystencji osobistej jako formy ogólnodostępnego wsparcia w wykonywaniu codziennych czynności oraz funkcjonowaniu w życiu społecznym.  Adresatami Programu mogą być:</a:t>
            </a:r>
          </a:p>
          <a:p>
            <a:pPr algn="just">
              <a:buNone/>
            </a:pPr>
            <a:endParaRPr lang="pl-PL" sz="2800" dirty="0">
              <a:solidFill>
                <a:srgbClr val="002060"/>
              </a:solidFill>
              <a:effectLst/>
              <a:latin typeface="Poppins Bold" panose="00000800000000000000" charset="-18"/>
              <a:cs typeface="Poppins Bold" panose="00000800000000000000" charset="-18"/>
            </a:endParaRPr>
          </a:p>
          <a:p>
            <a:pPr>
              <a:buNone/>
            </a:pPr>
            <a:r>
              <a:rPr lang="pl-PL" sz="2800" dirty="0">
                <a:latin typeface="Poppins" panose="00000500000000000000" pitchFamily="2" charset="-18"/>
                <a:cs typeface="Poppins" panose="00000500000000000000" pitchFamily="2" charset="-18"/>
              </a:rPr>
              <a:t>1) dzieci od ukończenia 2. roku życia do ukończenia 16. roku życia posiadające orzeczenie </a:t>
            </a:r>
            <a:br>
              <a:rPr lang="pl-PL" sz="28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2800" dirty="0">
                <a:latin typeface="Poppins" panose="00000500000000000000" pitchFamily="2" charset="-18"/>
                <a:cs typeface="Poppins" panose="00000500000000000000" pitchFamily="2" charset="-18"/>
              </a:rPr>
              <a:t>o niepełnosprawności łącznie ze wskazaniami w pkt 7 i 8 w orzeczeniu o niepełnosprawności - konieczności stałej lub długotrwałej opieki lub pomocy innej osoby w związku ze znacznie ograniczoną możliwością samodzielnej egzystencji oraz konieczności stałego współudziału na co dzień opiekuna dziecka w procesie jego leczenia, rehabilitacji i edukacji oraz</a:t>
            </a:r>
          </a:p>
          <a:p>
            <a:pPr>
              <a:buNone/>
            </a:pPr>
            <a:r>
              <a:rPr lang="pl-PL" sz="2800" dirty="0">
                <a:latin typeface="Poppins" panose="00000500000000000000" pitchFamily="2" charset="-18"/>
                <a:cs typeface="Poppins" panose="00000500000000000000" pitchFamily="2" charset="-18"/>
              </a:rPr>
              <a:t>2) osoby z niepełnosprawnościami posiadające orzeczenie:</a:t>
            </a:r>
          </a:p>
          <a:p>
            <a:pPr>
              <a:buNone/>
            </a:pPr>
            <a:r>
              <a:rPr lang="pl-PL" sz="2800" dirty="0">
                <a:latin typeface="Poppins" panose="00000500000000000000" pitchFamily="2" charset="-18"/>
                <a:cs typeface="Poppins" panose="00000500000000000000" pitchFamily="2" charset="-18"/>
              </a:rPr>
              <a:t>a) o znacznym stopniu niepełnosprawności albo</a:t>
            </a:r>
          </a:p>
          <a:p>
            <a:pPr>
              <a:buNone/>
            </a:pPr>
            <a:r>
              <a:rPr lang="pl-PL" sz="2800" dirty="0">
                <a:latin typeface="Poppins" panose="00000500000000000000" pitchFamily="2" charset="-18"/>
                <a:cs typeface="Poppins" panose="00000500000000000000" pitchFamily="2" charset="-18"/>
              </a:rPr>
              <a:t>b) o umiarkowanym stopniu niepełnosprawności, albo</a:t>
            </a:r>
          </a:p>
          <a:p>
            <a:pPr>
              <a:buNone/>
            </a:pPr>
            <a:r>
              <a:rPr lang="pl-PL" sz="2800" dirty="0">
                <a:latin typeface="Poppins" panose="00000500000000000000" pitchFamily="2" charset="-18"/>
                <a:cs typeface="Poppins" panose="00000500000000000000" pitchFamily="2" charset="-18"/>
              </a:rPr>
              <a:t>c) traktowane na równi z orzeczeniami wymienionymi w lit. a i b, zgodnie z art. 5 i art. 62 ustawy z dnia 27 sierpnia 1997 r. o rehabilitacji zawodowej i społecznej</a:t>
            </a:r>
          </a:p>
        </p:txBody>
      </p:sp>
      <p:pic>
        <p:nvPicPr>
          <p:cNvPr id="3" name="Picture 8" descr="Białe tło fotograficz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24950"/>
            <a:ext cx="18288000" cy="1162050"/>
          </a:xfrm>
          <a:prstGeom prst="rect">
            <a:avLst/>
          </a:prstGeom>
          <a:noFill/>
        </p:spPr>
      </p:pic>
      <p:pic>
        <p:nvPicPr>
          <p:cNvPr id="4" name="Picture 10" descr="Logotypy Ministerstwa - Ministerstwo Rodziny, Pracy i Polityki Społecznej -  Portal Gov.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9152649"/>
            <a:ext cx="3886200" cy="1134350"/>
          </a:xfrm>
          <a:prstGeom prst="rect">
            <a:avLst/>
          </a:prstGeom>
          <a:noFill/>
        </p:spPr>
      </p:pic>
      <p:pic>
        <p:nvPicPr>
          <p:cNvPr id="7" name="Picture 12" descr="Wykorzystywanie symboli państwowych i terytorialnych - W celach komercyjny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9105900"/>
            <a:ext cx="2400300" cy="1181100"/>
          </a:xfrm>
          <a:prstGeom prst="rect">
            <a:avLst/>
          </a:prstGeom>
          <a:noFill/>
        </p:spPr>
      </p:pic>
      <p:sp>
        <p:nvSpPr>
          <p:cNvPr id="8" name="Freeform 5"/>
          <p:cNvSpPr/>
          <p:nvPr/>
        </p:nvSpPr>
        <p:spPr>
          <a:xfrm>
            <a:off x="15831775" y="7734300"/>
            <a:ext cx="1313225" cy="1371600"/>
          </a:xfrm>
          <a:custGeom>
            <a:avLst/>
            <a:gdLst/>
            <a:ahLst/>
            <a:cxnLst/>
            <a:rect l="l" t="t" r="r" b="b"/>
            <a:pathLst>
              <a:path w="1389425" h="1389425">
                <a:moveTo>
                  <a:pt x="0" y="0"/>
                </a:moveTo>
                <a:lnTo>
                  <a:pt x="1389425" y="0"/>
                </a:lnTo>
                <a:lnTo>
                  <a:pt x="1389425" y="1389424"/>
                </a:lnTo>
                <a:lnTo>
                  <a:pt x="0" y="138942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9" name="Freeform 4"/>
          <p:cNvSpPr/>
          <p:nvPr/>
        </p:nvSpPr>
        <p:spPr>
          <a:xfrm>
            <a:off x="14020800" y="7927521"/>
            <a:ext cx="990600" cy="1162050"/>
          </a:xfrm>
          <a:custGeom>
            <a:avLst/>
            <a:gdLst/>
            <a:ahLst/>
            <a:cxnLst/>
            <a:rect l="l" t="t" r="r" b="b"/>
            <a:pathLst>
              <a:path w="1119130" h="1313761">
                <a:moveTo>
                  <a:pt x="0" y="0"/>
                </a:moveTo>
                <a:lnTo>
                  <a:pt x="1119130" y="0"/>
                </a:lnTo>
                <a:lnTo>
                  <a:pt x="1119130" y="1313761"/>
                </a:lnTo>
                <a:lnTo>
                  <a:pt x="0" y="131376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54060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3E3536-8A02-3D6F-70BE-9987DCDF2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C5F4224E-6A98-50AC-40F9-91CA2AF42127}"/>
              </a:ext>
            </a:extLst>
          </p:cNvPr>
          <p:cNvSpPr txBox="1"/>
          <p:nvPr/>
        </p:nvSpPr>
        <p:spPr>
          <a:xfrm>
            <a:off x="914400" y="1257300"/>
            <a:ext cx="16535400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endParaRPr lang="pl-PL" sz="3200" dirty="0"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buNone/>
            </a:pP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Do sierpnia 2025 roku objęto wsparciem </a:t>
            </a:r>
            <a:r>
              <a:rPr lang="pl-PL" sz="3200" b="1" dirty="0">
                <a:latin typeface="Poppins" panose="00000500000000000000" pitchFamily="2" charset="-18"/>
                <a:cs typeface="Poppins" panose="00000500000000000000" pitchFamily="2" charset="-18"/>
              </a:rPr>
              <a:t>40 osób z niepełnosprawnościami </a:t>
            </a: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algn="ctr">
              <a:buNone/>
            </a:pPr>
            <a:endParaRPr lang="pl-PL" sz="3200" dirty="0"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just">
              <a:buNone/>
            </a:pP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W celu realizacji zadań zatrudniono w oparciu o </a:t>
            </a:r>
            <a:r>
              <a:rPr lang="pl-PL" sz="3200" b="1" dirty="0">
                <a:latin typeface="Poppins" panose="00000500000000000000" pitchFamily="2" charset="-18"/>
                <a:cs typeface="Poppins" panose="00000500000000000000" pitchFamily="2" charset="-18"/>
              </a:rPr>
              <a:t>umowę zlecenia  19 osób.</a:t>
            </a:r>
          </a:p>
          <a:p>
            <a:pPr algn="just">
              <a:buNone/>
            </a:pPr>
            <a:r>
              <a:rPr lang="pl-PL" sz="3200" b="1" dirty="0"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</a:p>
          <a:p>
            <a:pPr algn="just">
              <a:buNone/>
            </a:pP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Asystent daje możliwość  pomocy w różnych sferach życia, w tym:</a:t>
            </a:r>
          </a:p>
          <a:p>
            <a:pPr algn="just">
              <a:buNone/>
            </a:pP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-wsparcia w czynnościach samoobsługowych, w tym utrzymaniu higieny osobistej,</a:t>
            </a:r>
          </a:p>
          <a:p>
            <a:pPr algn="just">
              <a:buNone/>
            </a:pP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-wsparcia w prowadzeniu gospodarstwa domowego i wypełnianiu ról </a:t>
            </a:r>
            <a:b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w rodzinie,</a:t>
            </a:r>
          </a:p>
          <a:p>
            <a:pPr algn="just">
              <a:buNone/>
            </a:pP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-wsparcia w przemieszczaniu się poza miejscem zamieszkania,</a:t>
            </a:r>
          </a:p>
          <a:p>
            <a:pPr algn="just">
              <a:buNone/>
            </a:pP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-wsparcia w podejmowaniu aktywności życiowej i komunikowaniu się </a:t>
            </a:r>
            <a:b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z otoczeniem.</a:t>
            </a:r>
          </a:p>
          <a:p>
            <a:pPr algn="just">
              <a:buNone/>
            </a:pPr>
            <a:endParaRPr lang="pl-PL" sz="3200" dirty="0"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just">
              <a:buNone/>
            </a:pPr>
            <a:endParaRPr lang="pl-PL" sz="28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3" name="Picture 8" descr="Białe tło fotograficz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24950"/>
            <a:ext cx="18288000" cy="1162050"/>
          </a:xfrm>
          <a:prstGeom prst="rect">
            <a:avLst/>
          </a:prstGeom>
          <a:noFill/>
        </p:spPr>
      </p:pic>
      <p:pic>
        <p:nvPicPr>
          <p:cNvPr id="4" name="Picture 10" descr="Logotypy Ministerstwa - Ministerstwo Rodziny, Pracy i Polityki Społecznej -  Portal Gov.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9152649"/>
            <a:ext cx="3886200" cy="1134350"/>
          </a:xfrm>
          <a:prstGeom prst="rect">
            <a:avLst/>
          </a:prstGeom>
          <a:noFill/>
        </p:spPr>
      </p:pic>
      <p:pic>
        <p:nvPicPr>
          <p:cNvPr id="5" name="Picture 12" descr="Wykorzystywanie symboli państwowych i terytorialnych - W celach komercyjny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9105900"/>
            <a:ext cx="2400300" cy="1181100"/>
          </a:xfrm>
          <a:prstGeom prst="rect">
            <a:avLst/>
          </a:prstGeom>
          <a:noFill/>
        </p:spPr>
      </p:pic>
      <p:sp>
        <p:nvSpPr>
          <p:cNvPr id="7" name="Freeform 4"/>
          <p:cNvSpPr/>
          <p:nvPr/>
        </p:nvSpPr>
        <p:spPr>
          <a:xfrm>
            <a:off x="13106400" y="7538713"/>
            <a:ext cx="1119130" cy="1313761"/>
          </a:xfrm>
          <a:custGeom>
            <a:avLst/>
            <a:gdLst/>
            <a:ahLst/>
            <a:cxnLst/>
            <a:rect l="l" t="t" r="r" b="b"/>
            <a:pathLst>
              <a:path w="1119130" h="1313761">
                <a:moveTo>
                  <a:pt x="0" y="0"/>
                </a:moveTo>
                <a:lnTo>
                  <a:pt x="1119130" y="0"/>
                </a:lnTo>
                <a:lnTo>
                  <a:pt x="1119130" y="1313761"/>
                </a:lnTo>
                <a:lnTo>
                  <a:pt x="0" y="131376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15392400" y="7500882"/>
            <a:ext cx="1389425" cy="1389425"/>
          </a:xfrm>
          <a:custGeom>
            <a:avLst/>
            <a:gdLst/>
            <a:ahLst/>
            <a:cxnLst/>
            <a:rect l="l" t="t" r="r" b="b"/>
            <a:pathLst>
              <a:path w="1389425" h="1389425">
                <a:moveTo>
                  <a:pt x="0" y="0"/>
                </a:moveTo>
                <a:lnTo>
                  <a:pt x="1389425" y="0"/>
                </a:lnTo>
                <a:lnTo>
                  <a:pt x="1389425" y="1389424"/>
                </a:lnTo>
                <a:lnTo>
                  <a:pt x="0" y="138942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6157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B3D7C9-C271-6A55-C307-A9D25FC81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D6E8D0A7-8096-2E61-D06A-4DC9895D98A9}"/>
              </a:ext>
            </a:extLst>
          </p:cNvPr>
          <p:cNvSpPr txBox="1"/>
          <p:nvPr/>
        </p:nvSpPr>
        <p:spPr>
          <a:xfrm>
            <a:off x="990600" y="3467100"/>
            <a:ext cx="163068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8800" dirty="0">
                <a:solidFill>
                  <a:schemeClr val="accent4">
                    <a:lumMod val="75000"/>
                  </a:schemeClr>
                </a:solidFill>
                <a:latin typeface="Poppins Bold" panose="00000800000000000000" charset="-18"/>
                <a:cs typeface="Poppins Bold" panose="00000800000000000000" charset="-18"/>
              </a:rPr>
              <a:t>PROGRAM OPIEKA 75 +</a:t>
            </a:r>
          </a:p>
          <a:p>
            <a:pPr algn="just">
              <a:buNone/>
            </a:pPr>
            <a:endParaRPr lang="pl-PL" sz="28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3" name="Picture 8" descr="Białe tło fotograficz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24950"/>
            <a:ext cx="18288000" cy="1162050"/>
          </a:xfrm>
          <a:prstGeom prst="rect">
            <a:avLst/>
          </a:prstGeom>
          <a:noFill/>
        </p:spPr>
      </p:pic>
      <p:pic>
        <p:nvPicPr>
          <p:cNvPr id="4" name="Picture 10" descr="Logotypy Ministerstwa - Ministerstwo Rodziny, Pracy i Polityki Społecznej -  Portal Gov.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9152649"/>
            <a:ext cx="3886200" cy="1134350"/>
          </a:xfrm>
          <a:prstGeom prst="rect">
            <a:avLst/>
          </a:prstGeom>
          <a:noFill/>
        </p:spPr>
      </p:pic>
      <p:pic>
        <p:nvPicPr>
          <p:cNvPr id="5" name="Picture 12" descr="Wykorzystywanie symboli państwowych i terytorialnych - W celach komercyjny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9105900"/>
            <a:ext cx="2400300" cy="1181100"/>
          </a:xfrm>
          <a:prstGeom prst="rect">
            <a:avLst/>
          </a:prstGeom>
          <a:noFill/>
        </p:spPr>
      </p:pic>
      <p:sp>
        <p:nvSpPr>
          <p:cNvPr id="9" name="Freeform 4"/>
          <p:cNvSpPr/>
          <p:nvPr/>
        </p:nvSpPr>
        <p:spPr>
          <a:xfrm>
            <a:off x="7643870" y="6920565"/>
            <a:ext cx="1119130" cy="1313761"/>
          </a:xfrm>
          <a:custGeom>
            <a:avLst/>
            <a:gdLst/>
            <a:ahLst/>
            <a:cxnLst/>
            <a:rect l="l" t="t" r="r" b="b"/>
            <a:pathLst>
              <a:path w="1119130" h="1313761">
                <a:moveTo>
                  <a:pt x="0" y="0"/>
                </a:moveTo>
                <a:lnTo>
                  <a:pt x="1119130" y="0"/>
                </a:lnTo>
                <a:lnTo>
                  <a:pt x="1119130" y="1313761"/>
                </a:lnTo>
                <a:lnTo>
                  <a:pt x="0" y="131376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>
            <a:off x="9144000" y="6902598"/>
            <a:ext cx="1389425" cy="1389425"/>
          </a:xfrm>
          <a:custGeom>
            <a:avLst/>
            <a:gdLst/>
            <a:ahLst/>
            <a:cxnLst/>
            <a:rect l="l" t="t" r="r" b="b"/>
            <a:pathLst>
              <a:path w="1389425" h="1389425">
                <a:moveTo>
                  <a:pt x="0" y="0"/>
                </a:moveTo>
                <a:lnTo>
                  <a:pt x="1389425" y="0"/>
                </a:lnTo>
                <a:lnTo>
                  <a:pt x="1389425" y="1389424"/>
                </a:lnTo>
                <a:lnTo>
                  <a:pt x="0" y="138942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36735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27332-7877-07A5-0236-500A7FF37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1F33B178-D585-E899-2447-A24B15EF069A}"/>
              </a:ext>
            </a:extLst>
          </p:cNvPr>
          <p:cNvSpPr txBox="1"/>
          <p:nvPr/>
        </p:nvSpPr>
        <p:spPr>
          <a:xfrm>
            <a:off x="685800" y="2324100"/>
            <a:ext cx="1630680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Program „Opieka 75+” kierowany jest do seniorów, którzy ukończyli 75. rok życia – zarówno osób samotnie mieszkających, jak i tych, którzy mieszkają z rodziną, ale z różnych powodów potrzebują dodatkowej opieki. Celem programu jest zapewnienie im pomocy w codziennym funkcjonowaniu, poprawa jakości życia, a także przeciwdziałanie izolacji społecznej.  Program obejmuje pomoc w wykonywaniu codziennych czynności, wsparcie higieniczne i pielęgnacyjne zgodnie z zaleceniami lekarza, a także umożliwienie seniorom utrzymywania „</a:t>
            </a:r>
            <a:b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kontaktu z otoczeniem.</a:t>
            </a:r>
          </a:p>
          <a:p>
            <a:pPr algn="ctr">
              <a:buNone/>
            </a:pPr>
            <a:endParaRPr lang="pl-PL" sz="28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3" name="Picture 8" descr="Białe tło fotograficz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24950"/>
            <a:ext cx="18288000" cy="1162050"/>
          </a:xfrm>
          <a:prstGeom prst="rect">
            <a:avLst/>
          </a:prstGeom>
          <a:noFill/>
        </p:spPr>
      </p:pic>
      <p:pic>
        <p:nvPicPr>
          <p:cNvPr id="4" name="Picture 10" descr="Logotypy Ministerstwa - Ministerstwo Rodziny, Pracy i Polityki Społecznej -  Portal Gov.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9152649"/>
            <a:ext cx="3886200" cy="1134350"/>
          </a:xfrm>
          <a:prstGeom prst="rect">
            <a:avLst/>
          </a:prstGeom>
          <a:noFill/>
        </p:spPr>
      </p:pic>
      <p:pic>
        <p:nvPicPr>
          <p:cNvPr id="5" name="Picture 12" descr="Wykorzystywanie symboli państwowych i terytorialnych - W celach komercyjny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9105900"/>
            <a:ext cx="2400300" cy="1181100"/>
          </a:xfrm>
          <a:prstGeom prst="rect">
            <a:avLst/>
          </a:prstGeom>
          <a:noFill/>
        </p:spPr>
      </p:pic>
      <p:sp>
        <p:nvSpPr>
          <p:cNvPr id="7" name="Freeform 4"/>
          <p:cNvSpPr/>
          <p:nvPr/>
        </p:nvSpPr>
        <p:spPr>
          <a:xfrm>
            <a:off x="13868400" y="7467944"/>
            <a:ext cx="1119130" cy="1313761"/>
          </a:xfrm>
          <a:custGeom>
            <a:avLst/>
            <a:gdLst/>
            <a:ahLst/>
            <a:cxnLst/>
            <a:rect l="l" t="t" r="r" b="b"/>
            <a:pathLst>
              <a:path w="1119130" h="1313761">
                <a:moveTo>
                  <a:pt x="0" y="0"/>
                </a:moveTo>
                <a:lnTo>
                  <a:pt x="1119130" y="0"/>
                </a:lnTo>
                <a:lnTo>
                  <a:pt x="1119130" y="1313761"/>
                </a:lnTo>
                <a:lnTo>
                  <a:pt x="0" y="131376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15773400" y="7392280"/>
            <a:ext cx="1389425" cy="1389425"/>
          </a:xfrm>
          <a:custGeom>
            <a:avLst/>
            <a:gdLst/>
            <a:ahLst/>
            <a:cxnLst/>
            <a:rect l="l" t="t" r="r" b="b"/>
            <a:pathLst>
              <a:path w="1389425" h="1389425">
                <a:moveTo>
                  <a:pt x="0" y="0"/>
                </a:moveTo>
                <a:lnTo>
                  <a:pt x="1389425" y="0"/>
                </a:lnTo>
                <a:lnTo>
                  <a:pt x="1389425" y="1389424"/>
                </a:lnTo>
                <a:lnTo>
                  <a:pt x="0" y="138942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28720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7B7950-F709-1D63-A70E-64AB7926B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CF9520-A856-C953-FD65-A7D9354237A4}"/>
              </a:ext>
            </a:extLst>
          </p:cNvPr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3A3AD3B-7AF5-A1F0-27AC-4C8010CF54E6}"/>
              </a:ext>
            </a:extLst>
          </p:cNvPr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D040710-6D9C-AFE6-BB27-CC16C1D8CAD3}"/>
              </a:ext>
            </a:extLst>
          </p:cNvPr>
          <p:cNvSpPr txBox="1"/>
          <p:nvPr/>
        </p:nvSpPr>
        <p:spPr>
          <a:xfrm>
            <a:off x="685800" y="1422204"/>
            <a:ext cx="16687800" cy="6071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pl-PL" sz="6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Pozyskana kwota: 386.610,30 zł</a:t>
            </a:r>
          </a:p>
          <a:p>
            <a:pPr algn="ctr">
              <a:lnSpc>
                <a:spcPts val="9600"/>
              </a:lnSpc>
            </a:pPr>
            <a:r>
              <a:rPr lang="pl-PL" sz="6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Realizacja zadań: maj 2025r. – czerwiec 2026r.</a:t>
            </a:r>
          </a:p>
          <a:p>
            <a:pPr algn="ctr">
              <a:lnSpc>
                <a:spcPts val="9600"/>
              </a:lnSpc>
            </a:pPr>
            <a:r>
              <a:rPr lang="pl-PL" sz="6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Projekt jest realizowany we współpracy </a:t>
            </a:r>
            <a:br>
              <a:rPr lang="pl-PL" sz="6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</a:br>
            <a:r>
              <a:rPr lang="pl-PL" sz="6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z Regionalnym Ośrodkiem Polityki Społecznej </a:t>
            </a:r>
            <a:br>
              <a:rPr lang="pl-PL" sz="6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</a:br>
            <a:r>
              <a:rPr lang="pl-PL" sz="6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w Poznaniu </a:t>
            </a:r>
            <a:endParaRPr lang="en-US" sz="6600" b="1" dirty="0">
              <a:solidFill>
                <a:srgbClr val="483E7B"/>
              </a:solidFill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1820DB2-9D71-4288-6B44-56BA201C122A}"/>
              </a:ext>
            </a:extLst>
          </p:cNvPr>
          <p:cNvSpPr txBox="1"/>
          <p:nvPr/>
        </p:nvSpPr>
        <p:spPr>
          <a:xfrm>
            <a:off x="163359" y="7700737"/>
            <a:ext cx="18124641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Projekt pn. “Wielkopolskie Telecentrum Opieki” realizowany jest  w ramach Programu Fundusze Europejskie dla Wielkopolski 2021-2027 (FEW) współfinansowanego ze środków Europejksiego Funduszu Społecznego Plus (EFS+) oraz gminy Książ Wlkp.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A560E7B-B3AC-D158-2D63-935C07575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2600" y="6513371"/>
            <a:ext cx="1121761" cy="13168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6EE263A-5931-E6C7-6BE7-3B9EE8BF0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6172" y="6440213"/>
            <a:ext cx="1390008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68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3F1D03-4484-7D92-223E-7116AAFB5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2D60689C-E601-1BF2-E061-B9D5F6A3B6D9}"/>
              </a:ext>
            </a:extLst>
          </p:cNvPr>
          <p:cNvSpPr txBox="1"/>
          <p:nvPr/>
        </p:nvSpPr>
        <p:spPr>
          <a:xfrm>
            <a:off x="685800" y="2324100"/>
            <a:ext cx="163068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Dzięki uzyskanemu dofinansowaniu w</a:t>
            </a:r>
            <a:r>
              <a:rPr lang="pl-PL" sz="3200" b="1" dirty="0">
                <a:latin typeface="Poppins" panose="00000500000000000000" pitchFamily="2" charset="-18"/>
                <a:cs typeface="Poppins" panose="00000500000000000000" pitchFamily="2" charset="-18"/>
              </a:rPr>
              <a:t> wysokości 66 511 zł</a:t>
            </a: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, Gmina Książ Wlkp. może nie tylko kontynuować świadczenie usług opiekuńczych dla osób już objętych wsparciem, ale również rozszerzyć ofertę o nowe osoby potrzebujące pomocy. Środki pozwolą także na zwiększenie liczby godzin usług opiekuńczych dla seniorów, co w praktyce oznacza lepsze dostosowanie pomocy </a:t>
            </a:r>
            <a:b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do indywidualnych potrzeb podopiecznych.</a:t>
            </a:r>
          </a:p>
          <a:p>
            <a:pPr algn="ctr">
              <a:buNone/>
            </a:pP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Dotychczas z Programu skorzystało 7 osób i zrealizowano 108 godzin </a:t>
            </a:r>
            <a:b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usług opiekuńczych z Programu „Opieka 75+”. Program będzie realizowany </a:t>
            </a:r>
            <a:b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3200" dirty="0">
                <a:latin typeface="Poppins" panose="00000500000000000000" pitchFamily="2" charset="-18"/>
                <a:cs typeface="Poppins" panose="00000500000000000000" pitchFamily="2" charset="-18"/>
              </a:rPr>
              <a:t>do grudnia 2025 roku</a:t>
            </a:r>
          </a:p>
          <a:p>
            <a:pPr algn="ctr">
              <a:buNone/>
            </a:pPr>
            <a:endParaRPr lang="pl-PL" sz="3200" dirty="0"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ctr">
              <a:buNone/>
            </a:pPr>
            <a:endParaRPr lang="pl-PL" sz="32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3" name="Picture 8" descr="Białe tło fotograficz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24950"/>
            <a:ext cx="18288000" cy="1162050"/>
          </a:xfrm>
          <a:prstGeom prst="rect">
            <a:avLst/>
          </a:prstGeom>
          <a:noFill/>
        </p:spPr>
      </p:pic>
      <p:pic>
        <p:nvPicPr>
          <p:cNvPr id="5" name="Picture 10" descr="Logotypy Ministerstwa - Ministerstwo Rodziny, Pracy i Polityki Społecznej -  Portal Gov.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9152649"/>
            <a:ext cx="3886200" cy="1134350"/>
          </a:xfrm>
          <a:prstGeom prst="rect">
            <a:avLst/>
          </a:prstGeom>
          <a:noFill/>
        </p:spPr>
      </p:pic>
      <p:pic>
        <p:nvPicPr>
          <p:cNvPr id="7" name="Picture 12" descr="Wykorzystywanie symboli państwowych i terytorialnych - W celach komercyjny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9105900"/>
            <a:ext cx="2400300" cy="1181100"/>
          </a:xfrm>
          <a:prstGeom prst="rect">
            <a:avLst/>
          </a:prstGeom>
          <a:noFill/>
        </p:spPr>
      </p:pic>
      <p:sp>
        <p:nvSpPr>
          <p:cNvPr id="8" name="Freeform 4"/>
          <p:cNvSpPr/>
          <p:nvPr/>
        </p:nvSpPr>
        <p:spPr>
          <a:xfrm>
            <a:off x="13944600" y="7477124"/>
            <a:ext cx="1119130" cy="1313761"/>
          </a:xfrm>
          <a:custGeom>
            <a:avLst/>
            <a:gdLst/>
            <a:ahLst/>
            <a:cxnLst/>
            <a:rect l="l" t="t" r="r" b="b"/>
            <a:pathLst>
              <a:path w="1119130" h="1313761">
                <a:moveTo>
                  <a:pt x="0" y="0"/>
                </a:moveTo>
                <a:lnTo>
                  <a:pt x="1119130" y="0"/>
                </a:lnTo>
                <a:lnTo>
                  <a:pt x="1119130" y="1313761"/>
                </a:lnTo>
                <a:lnTo>
                  <a:pt x="0" y="131376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>
            <a:off x="15916887" y="7392280"/>
            <a:ext cx="1389425" cy="1389425"/>
          </a:xfrm>
          <a:custGeom>
            <a:avLst/>
            <a:gdLst/>
            <a:ahLst/>
            <a:cxnLst/>
            <a:rect l="l" t="t" r="r" b="b"/>
            <a:pathLst>
              <a:path w="1389425" h="1389425">
                <a:moveTo>
                  <a:pt x="0" y="0"/>
                </a:moveTo>
                <a:lnTo>
                  <a:pt x="1389425" y="0"/>
                </a:lnTo>
                <a:lnTo>
                  <a:pt x="1389425" y="1389424"/>
                </a:lnTo>
                <a:lnTo>
                  <a:pt x="0" y="138942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96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7E796-84E5-E8E1-79E0-E73FFBEB7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49E865F-B3A0-0F0E-C4C5-89CC5B4A1054}"/>
              </a:ext>
            </a:extLst>
          </p:cNvPr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01EA7E5-4D9F-4106-6A01-1905B3FFDC77}"/>
              </a:ext>
            </a:extLst>
          </p:cNvPr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E17DDEE-CE03-B15B-1836-A400808990F6}"/>
              </a:ext>
            </a:extLst>
          </p:cNvPr>
          <p:cNvSpPr txBox="1"/>
          <p:nvPr/>
        </p:nvSpPr>
        <p:spPr>
          <a:xfrm>
            <a:off x="1371600" y="1206413"/>
            <a:ext cx="16154400" cy="5578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3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Planowane działania:</a:t>
            </a:r>
          </a:p>
          <a:p>
            <a:pPr algn="ctr"/>
            <a:endParaRPr lang="pl-PL" sz="3600" b="1" dirty="0">
              <a:solidFill>
                <a:srgbClr val="483E7B"/>
              </a:solidFill>
              <a:ea typeface="Telegraf Heavy"/>
              <a:cs typeface="Telegraf Heavy"/>
              <a:sym typeface="Telegraf Heavy"/>
            </a:endParaRPr>
          </a:p>
          <a:p>
            <a:pPr algn="ctr"/>
            <a:endParaRPr lang="pl-PL" sz="3600" b="1" dirty="0">
              <a:solidFill>
                <a:srgbClr val="483E7B"/>
              </a:solidFill>
              <a:ea typeface="Telegraf Heavy"/>
              <a:cs typeface="Telegraf Heavy"/>
              <a:sym typeface="Telegraf Heavy"/>
            </a:endParaRPr>
          </a:p>
          <a:p>
            <a:pPr marL="857250" indent="-857250">
              <a:buFontTx/>
              <a:buChar char="-"/>
            </a:pPr>
            <a:r>
              <a:rPr lang="pl-PL" sz="3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zapewnienie koordynatora w obszarze wsparcia osób starszych; </a:t>
            </a:r>
          </a:p>
          <a:p>
            <a:pPr marL="857250" indent="-857250">
              <a:buFontTx/>
              <a:buChar char="-"/>
            </a:pPr>
            <a:r>
              <a:rPr lang="pl-PL" sz="3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utworzenie Centrum Wsparcia Seniora;</a:t>
            </a:r>
          </a:p>
          <a:p>
            <a:pPr marL="857250" indent="-857250">
              <a:buFontTx/>
              <a:buChar char="-"/>
            </a:pPr>
            <a:r>
              <a:rPr lang="pl-PL" sz="3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wprowadzenie nowych usług społecznych;</a:t>
            </a:r>
          </a:p>
          <a:p>
            <a:pPr marL="857250" indent="-857250">
              <a:buFontTx/>
              <a:buChar char="-"/>
            </a:pPr>
            <a:r>
              <a:rPr lang="pl-PL" sz="3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wprowadzenie nowych aktywności i form wsparcia dla seniorów;</a:t>
            </a:r>
          </a:p>
          <a:p>
            <a:pPr marL="857250" indent="-857250">
              <a:buFontTx/>
              <a:buChar char="-"/>
            </a:pPr>
            <a:r>
              <a:rPr lang="pl-PL" sz="3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zapewnienie </a:t>
            </a:r>
            <a:r>
              <a:rPr lang="pl-PL" sz="3600" b="1" dirty="0" err="1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teleopasek</a:t>
            </a:r>
            <a:r>
              <a:rPr lang="pl-PL" sz="3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 dla seniorów.</a:t>
            </a:r>
          </a:p>
          <a:p>
            <a:pPr>
              <a:lnSpc>
                <a:spcPts val="9600"/>
              </a:lnSpc>
            </a:pPr>
            <a:endParaRPr lang="en-US" sz="6600" b="1" dirty="0">
              <a:solidFill>
                <a:srgbClr val="483E7B"/>
              </a:solidFill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1CD801D-8268-C067-1CF4-49D565D16584}"/>
              </a:ext>
            </a:extLst>
          </p:cNvPr>
          <p:cNvSpPr txBox="1"/>
          <p:nvPr/>
        </p:nvSpPr>
        <p:spPr>
          <a:xfrm>
            <a:off x="163359" y="7700737"/>
            <a:ext cx="18124641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Projekt pn. “Wielkopolskie Telecentrum Opieki” realizowany jest  w ramach Programu Fundusze Europejskie dla Wielkopolski 2021-2027 (FEW) współfinansowanego ze środków Europejksiego Funduszu Społecznego Plus (EFS+) oraz gminy Książ Wlkp.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3685FF4-480E-3398-6AF4-715874B84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800" y="5926111"/>
            <a:ext cx="1121761" cy="1316850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EEFC851F-9A64-A04D-913B-38F42A634F7B}"/>
              </a:ext>
            </a:extLst>
          </p:cNvPr>
          <p:cNvSpPr/>
          <p:nvPr/>
        </p:nvSpPr>
        <p:spPr>
          <a:xfrm>
            <a:off x="13801855" y="5853535"/>
            <a:ext cx="1389425" cy="1389425"/>
          </a:xfrm>
          <a:custGeom>
            <a:avLst/>
            <a:gdLst/>
            <a:ahLst/>
            <a:cxnLst/>
            <a:rect l="l" t="t" r="r" b="b"/>
            <a:pathLst>
              <a:path w="1389425" h="1389425">
                <a:moveTo>
                  <a:pt x="0" y="0"/>
                </a:moveTo>
                <a:lnTo>
                  <a:pt x="1389425" y="0"/>
                </a:lnTo>
                <a:lnTo>
                  <a:pt x="1389425" y="1389424"/>
                </a:lnTo>
                <a:lnTo>
                  <a:pt x="0" y="138942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15312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2708F8-8622-CCE6-1D02-2D04D2E35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E1AEBF4-FD09-4553-3C6C-0922B93E1504}"/>
              </a:ext>
            </a:extLst>
          </p:cNvPr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634B4D8-C4C1-BA49-1EDC-5585A257A302}"/>
              </a:ext>
            </a:extLst>
          </p:cNvPr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1B79C07-9EDE-61EC-E8E0-BB30E7DBB4E6}"/>
              </a:ext>
            </a:extLst>
          </p:cNvPr>
          <p:cNvSpPr txBox="1"/>
          <p:nvPr/>
        </p:nvSpPr>
        <p:spPr>
          <a:xfrm>
            <a:off x="1371600" y="2552700"/>
            <a:ext cx="157734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endParaRPr lang="pl-PL" sz="7200" b="1" dirty="0">
              <a:solidFill>
                <a:srgbClr val="483E7B"/>
              </a:solidFill>
              <a:ea typeface="Telegraf Heavy"/>
              <a:cs typeface="Telegraf Heavy"/>
              <a:sym typeface="Telegraf Heavy"/>
            </a:endParaRPr>
          </a:p>
          <a:p>
            <a:pPr algn="ctr">
              <a:lnSpc>
                <a:spcPts val="9600"/>
              </a:lnSpc>
            </a:pPr>
            <a:r>
              <a:rPr lang="pl-PL" sz="7200" b="1" dirty="0">
                <a:solidFill>
                  <a:srgbClr val="483E7B"/>
                </a:solidFill>
                <a:latin typeface="Poppins" charset="-18"/>
                <a:ea typeface="Telegraf Heavy"/>
                <a:cs typeface="Poppins" charset="-18"/>
                <a:sym typeface="Telegraf Heavy"/>
              </a:rPr>
              <a:t>CENTRUM WSPARCIA SENIORA</a:t>
            </a:r>
          </a:p>
          <a:p>
            <a:pPr algn="ctr"/>
            <a:endParaRPr lang="pl-PL" b="1" dirty="0">
              <a:solidFill>
                <a:srgbClr val="483E7B"/>
              </a:solidFill>
              <a:ea typeface="Telegraf Heavy"/>
              <a:cs typeface="Telegraf Heavy"/>
              <a:sym typeface="Telegraf Heavy"/>
            </a:endParaRPr>
          </a:p>
          <a:p>
            <a:pPr algn="ctr">
              <a:lnSpc>
                <a:spcPts val="9600"/>
              </a:lnSpc>
            </a:pPr>
            <a:endParaRPr lang="en-US" sz="800" b="1" dirty="0">
              <a:solidFill>
                <a:srgbClr val="483E7B"/>
              </a:solidFill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F524A27-ACB0-6A51-1B18-8D17CDC741CC}"/>
              </a:ext>
            </a:extLst>
          </p:cNvPr>
          <p:cNvSpPr txBox="1"/>
          <p:nvPr/>
        </p:nvSpPr>
        <p:spPr>
          <a:xfrm>
            <a:off x="163359" y="7700737"/>
            <a:ext cx="18124641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Projekt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pn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“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Wielkopolskie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Telecentrum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Opieki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”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realizowany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jest  w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Programu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Fundusze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Europejskie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dla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Wielkopolski 2021-2027 (FEW)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współfinansowanego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ze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środków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Europejksiego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Funduszu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Społecznego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Plus (EFS+)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oraz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gminy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Książ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Wlkp.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BE0433A-4583-1F4C-9858-84FFE8B72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0600" y="6417450"/>
            <a:ext cx="1121761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86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496DB4-843D-4243-ED32-940911A9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8179955-89A6-152D-8746-48CE55460290}"/>
              </a:ext>
            </a:extLst>
          </p:cNvPr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587F22F-AF4B-1959-BDA1-5D6262CCD4E8}"/>
              </a:ext>
            </a:extLst>
          </p:cNvPr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F7031FA-D886-C4C6-A8BB-C1260017DD8A}"/>
              </a:ext>
            </a:extLst>
          </p:cNvPr>
          <p:cNvSpPr txBox="1"/>
          <p:nvPr/>
        </p:nvSpPr>
        <p:spPr>
          <a:xfrm>
            <a:off x="1600200" y="1594906"/>
            <a:ext cx="10668000" cy="4404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pl-PL" sz="36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CENTRUM WSPARCIA SENIORA</a:t>
            </a:r>
          </a:p>
          <a:p>
            <a:pPr algn="ctr"/>
            <a:r>
              <a:rPr lang="pl-PL" sz="24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Od maja 2025 roku funkcjonuje w Ośrodku Pomocy Społecznej w Książu Wlkp. Centrum Wsparcia Seniora. </a:t>
            </a:r>
            <a:br>
              <a:rPr lang="pl-PL" sz="24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</a:br>
            <a:r>
              <a:rPr lang="pl-PL" sz="2400" b="1" dirty="0">
                <a:solidFill>
                  <a:srgbClr val="483E7B"/>
                </a:solidFill>
                <a:ea typeface="Telegraf Heavy"/>
                <a:cs typeface="Telegraf Heavy"/>
                <a:sym typeface="Telegraf Heavy"/>
              </a:rPr>
              <a:t>Osoby po 60 r. ż mogą tu uzyskać informacje na temat wszelkich form wsparcia i aktywności jakie są realizowane na terenie gminy Książ Wlkp.  Zadania w Centrum są realizowane przez minimum 4 godziny dziennie od poniedziałku do piątku . Centrum zostało wyposażone dzięki środkom pozyskanym Unii Europejskiej. </a:t>
            </a:r>
            <a:endParaRPr lang="pl-PL" sz="8800" b="1" dirty="0">
              <a:solidFill>
                <a:srgbClr val="483E7B"/>
              </a:solidFill>
              <a:ea typeface="Telegraf Heavy"/>
              <a:cs typeface="Telegraf Heavy"/>
              <a:sym typeface="Telegraf Heavy"/>
            </a:endParaRPr>
          </a:p>
          <a:p>
            <a:pPr algn="ctr">
              <a:lnSpc>
                <a:spcPts val="9600"/>
              </a:lnSpc>
            </a:pPr>
            <a:endParaRPr lang="en-US" sz="1000" b="1" dirty="0">
              <a:solidFill>
                <a:srgbClr val="483E7B"/>
              </a:solidFill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FD007D4-0769-FC64-2462-507C965FAD93}"/>
              </a:ext>
            </a:extLst>
          </p:cNvPr>
          <p:cNvSpPr txBox="1"/>
          <p:nvPr/>
        </p:nvSpPr>
        <p:spPr>
          <a:xfrm>
            <a:off x="163359" y="7700737"/>
            <a:ext cx="18124641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Projekt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pn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“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Wielkopolskie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Telecentrum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Opieki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”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realizowany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jest  w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Programu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Fundusze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Europejskie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dla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Wielkopolski 2021-2027 (FEW)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współfinansowanego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ze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środków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Europejksiego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Funduszu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Społecznego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Plus (EFS+)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oraz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gminy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Książ</a:t>
            </a:r>
            <a:r>
              <a:rPr lang="en-US" sz="22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Wlkp.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D1E8579-9BD3-DA85-DB34-CFD9F73531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39800" y="2324100"/>
            <a:ext cx="3381375" cy="478778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CB32A16-0C1D-DBB2-D37E-E9661799CE5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8400" y="5300438"/>
            <a:ext cx="3581400" cy="240029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6DE5295-F320-A481-0E07-95B8E1DB804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7687" y="5308058"/>
            <a:ext cx="3581399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62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4333" y="3505969"/>
            <a:ext cx="13777476" cy="249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9"/>
              </a:lnSpc>
            </a:pPr>
            <a:r>
              <a:rPr lang="en-US" sz="15515" b="1" dirty="0">
                <a:solidFill>
                  <a:srgbClr val="483E7B"/>
                </a:solidFill>
                <a:latin typeface="Poppins" charset="-18"/>
                <a:ea typeface="Telegraf Heavy"/>
                <a:cs typeface="Poppins" charset="-18"/>
                <a:sym typeface="Telegraf Heavy"/>
              </a:rPr>
              <a:t>TELEOPASKI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39533" y="4108475"/>
            <a:ext cx="2421625" cy="3545406"/>
          </a:xfrm>
          <a:custGeom>
            <a:avLst/>
            <a:gdLst/>
            <a:ahLst/>
            <a:cxnLst/>
            <a:rect l="l" t="t" r="r" b="b"/>
            <a:pathLst>
              <a:path w="2421625" h="3545406">
                <a:moveTo>
                  <a:pt x="0" y="0"/>
                </a:moveTo>
                <a:lnTo>
                  <a:pt x="2421625" y="0"/>
                </a:lnTo>
                <a:lnTo>
                  <a:pt x="2421625" y="3545406"/>
                </a:lnTo>
                <a:lnTo>
                  <a:pt x="0" y="35454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r="-152278" b="-14804"/>
            </a:stretch>
          </a:blipFill>
        </p:spPr>
      </p:sp>
      <p:sp>
        <p:nvSpPr>
          <p:cNvPr id="7" name="Prostokąt 6"/>
          <p:cNvSpPr/>
          <p:nvPr/>
        </p:nvSpPr>
        <p:spPr>
          <a:xfrm>
            <a:off x="762000" y="7734300"/>
            <a:ext cx="16992600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80"/>
              </a:lnSpc>
            </a:pPr>
            <a:r>
              <a:rPr lang="pl-PL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Działanie realizowane w ramach projektu pn .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“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Wielkopolskie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Telecentrum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Opieki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realizowany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jest  w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dla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Wielkopolski 2021-2027 (FEW)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współfinansowanego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środków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Europejksiego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Społecznego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Plus (EFS+)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oraz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gminy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Książ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Wlkp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1AE9F50-643A-1335-1ACD-23EE8433E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5800" y="6409830"/>
            <a:ext cx="1121761" cy="131685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026487C-75E5-C40E-B16E-32F9A2D2E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9525" y="6263873"/>
            <a:ext cx="1390008" cy="13900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45923" y="1531841"/>
            <a:ext cx="3980447" cy="2985335"/>
          </a:xfrm>
          <a:custGeom>
            <a:avLst/>
            <a:gdLst/>
            <a:ahLst/>
            <a:cxnLst/>
            <a:rect l="l" t="t" r="r" b="b"/>
            <a:pathLst>
              <a:path w="3980447" h="2985335">
                <a:moveTo>
                  <a:pt x="0" y="0"/>
                </a:moveTo>
                <a:lnTo>
                  <a:pt x="3980447" y="0"/>
                </a:lnTo>
                <a:lnTo>
                  <a:pt x="3980447" y="2985335"/>
                </a:lnTo>
                <a:lnTo>
                  <a:pt x="0" y="298533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57538" y="3765274"/>
            <a:ext cx="2834390" cy="3779186"/>
          </a:xfrm>
          <a:custGeom>
            <a:avLst/>
            <a:gdLst/>
            <a:ahLst/>
            <a:cxnLst/>
            <a:rect l="l" t="t" r="r" b="b"/>
            <a:pathLst>
              <a:path w="2834390" h="3779186">
                <a:moveTo>
                  <a:pt x="0" y="0"/>
                </a:moveTo>
                <a:lnTo>
                  <a:pt x="2834390" y="0"/>
                </a:lnTo>
                <a:lnTo>
                  <a:pt x="2834390" y="3779186"/>
                </a:lnTo>
                <a:lnTo>
                  <a:pt x="0" y="37791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1287" y="3275522"/>
            <a:ext cx="12521619" cy="191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sierpniu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2025 r. w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ramach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projektu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“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Wielkopolskie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Telecentrum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Opieki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” 50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seniorów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gminy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Książ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Wlkp.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otrzymało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teleopaski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które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mają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celu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wsparcie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codziennym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życiu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oraz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umożliwienie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lepszego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monitorowania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stanu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zdrowia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9701" y="5578667"/>
            <a:ext cx="11135277" cy="191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Przeprowadzono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szkolenie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które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miało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celu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zaznajomienie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seniorów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obsługą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teleopasek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Uczestnicy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dowiedzieli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się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podstawowych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funkcjonalnościach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urządzenia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</a:p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zwiększyło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ich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pewność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korzystaniu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7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technologii</a:t>
            </a:r>
            <a:r>
              <a: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59176" y="1500949"/>
            <a:ext cx="9104224" cy="1417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91"/>
              </a:lnSpc>
              <a:spcBef>
                <a:spcPct val="0"/>
              </a:spcBef>
            </a:pPr>
            <a:r>
              <a:rPr lang="en-US" sz="8916" b="1" dirty="0">
                <a:solidFill>
                  <a:srgbClr val="483E7B"/>
                </a:solidFill>
                <a:latin typeface="+mj-lt"/>
                <a:ea typeface="Telegraf Heavy"/>
                <a:cs typeface="Telegraf Heavy"/>
                <a:sym typeface="Telegraf Heavy"/>
              </a:rPr>
              <a:t>TELEOPASKI</a:t>
            </a:r>
          </a:p>
        </p:txBody>
      </p:sp>
      <p:sp>
        <p:nvSpPr>
          <p:cNvPr id="10" name="Prostokąt 9"/>
          <p:cNvSpPr/>
          <p:nvPr/>
        </p:nvSpPr>
        <p:spPr>
          <a:xfrm>
            <a:off x="762000" y="7658100"/>
            <a:ext cx="16916400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80"/>
              </a:lnSpc>
            </a:pPr>
            <a:r>
              <a:rPr lang="pl-PL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Działanie realizowane w ramach projektu pn .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“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Wielkopolskie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Telecentrum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Opieki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realizowany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jest  w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dla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Wielkopolski 2021-2027 (FEW)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współfinansowanego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środków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Europejksiego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Społecznego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Plus (EFS+)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oraz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gminy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Książ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Wlkp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1359" cy="1214885"/>
          </a:xfrm>
          <a:custGeom>
            <a:avLst/>
            <a:gdLst/>
            <a:ahLst/>
            <a:cxnLst/>
            <a:rect l="l" t="t" r="r" b="b"/>
            <a:pathLst>
              <a:path w="18451359" h="1214885">
                <a:moveTo>
                  <a:pt x="0" y="0"/>
                </a:moveTo>
                <a:lnTo>
                  <a:pt x="18451359" y="0"/>
                </a:lnTo>
                <a:lnTo>
                  <a:pt x="18451359" y="1214885"/>
                </a:lnTo>
                <a:lnTo>
                  <a:pt x="0" y="121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1634" b="-31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76571"/>
            <a:ext cx="18451359" cy="1610429"/>
          </a:xfrm>
          <a:custGeom>
            <a:avLst/>
            <a:gdLst/>
            <a:ahLst/>
            <a:cxnLst/>
            <a:rect l="l" t="t" r="r" b="b"/>
            <a:pathLst>
              <a:path w="18451359" h="1610429">
                <a:moveTo>
                  <a:pt x="0" y="0"/>
                </a:moveTo>
                <a:lnTo>
                  <a:pt x="18451359" y="0"/>
                </a:lnTo>
                <a:lnTo>
                  <a:pt x="18451359" y="1610429"/>
                </a:lnTo>
                <a:lnTo>
                  <a:pt x="0" y="161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1634" b="-3163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33600" y="1790700"/>
            <a:ext cx="14889738" cy="3563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581"/>
              </a:lnSpc>
            </a:pPr>
            <a:r>
              <a:rPr lang="en-US" sz="8000" b="1" dirty="0">
                <a:solidFill>
                  <a:srgbClr val="483E7B"/>
                </a:solidFill>
                <a:latin typeface="Poppins" charset="-18"/>
                <a:ea typeface="Telegraf Heavy"/>
                <a:cs typeface="Poppins" charset="-18"/>
                <a:sym typeface="Telegraf Heavy"/>
              </a:rPr>
              <a:t>NOWE</a:t>
            </a:r>
            <a:r>
              <a:rPr lang="pl-PL" sz="8000" b="1" dirty="0">
                <a:solidFill>
                  <a:srgbClr val="483E7B"/>
                </a:solidFill>
                <a:latin typeface="Poppins" charset="-18"/>
                <a:ea typeface="Telegraf Heavy"/>
                <a:cs typeface="Poppins" charset="-18"/>
                <a:sym typeface="Telegraf Heavy"/>
              </a:rPr>
              <a:t> FORMY AKTYWNOŚCI </a:t>
            </a:r>
            <a:br>
              <a:rPr lang="pl-PL" sz="8000" b="1" dirty="0">
                <a:solidFill>
                  <a:srgbClr val="483E7B"/>
                </a:solidFill>
                <a:latin typeface="Poppins" charset="-18"/>
                <a:ea typeface="Telegraf Heavy"/>
                <a:cs typeface="Poppins" charset="-18"/>
                <a:sym typeface="Telegraf Heavy"/>
              </a:rPr>
            </a:br>
            <a:r>
              <a:rPr lang="pl-PL" sz="8000" b="1" dirty="0">
                <a:solidFill>
                  <a:srgbClr val="483E7B"/>
                </a:solidFill>
                <a:latin typeface="Poppins" charset="-18"/>
                <a:ea typeface="Telegraf Heavy"/>
                <a:cs typeface="Poppins" charset="-18"/>
                <a:sym typeface="Telegraf Heavy"/>
              </a:rPr>
              <a:t>DLA SENIORÓW</a:t>
            </a:r>
            <a:endParaRPr lang="en-US" sz="8000" b="1" dirty="0">
              <a:solidFill>
                <a:srgbClr val="483E7B"/>
              </a:solidFill>
              <a:latin typeface="Poppins" charset="-18"/>
              <a:ea typeface="Telegraf Heavy"/>
              <a:cs typeface="Poppins" charset="-18"/>
              <a:sym typeface="Telegraf Heavy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85800" y="7734300"/>
            <a:ext cx="17602200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80"/>
              </a:lnSpc>
            </a:pPr>
            <a:r>
              <a:rPr lang="pl-PL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Działanie realizowane w ramach projektu pn .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“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Wielkopolskie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Telecentrum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Opieki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”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realizowany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jest  w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ramach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Programu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Europejskie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dla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Wielkopolski 2021-2027 (FEW)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współfinansowanego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ze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środków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Europejksiego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Funduszu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Społecznego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Plus (EFS+)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oraz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gminy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Książ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Wlkp</a:t>
            </a:r>
            <a:r>
              <a:rPr lang="en-US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0D56BF5-D97F-8C10-091B-278456673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00" y="6344095"/>
            <a:ext cx="1121761" cy="13168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14A4FA6-56FD-F482-44F6-388A9EDDB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600" y="6245900"/>
            <a:ext cx="1390008" cy="13900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1893</Words>
  <Application>Microsoft Office PowerPoint</Application>
  <PresentationFormat>Niestandardowy</PresentationFormat>
  <Paragraphs>119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9" baseType="lpstr">
      <vt:lpstr>Poppins</vt:lpstr>
      <vt:lpstr>Poppins Bold</vt:lpstr>
      <vt:lpstr>Telegraf Heavy</vt:lpstr>
      <vt:lpstr>Open Sans 2</vt:lpstr>
      <vt:lpstr>Open Sans 1</vt:lpstr>
      <vt:lpstr>Arial</vt:lpstr>
      <vt:lpstr>Playfair Display Bold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wielkopolskie telectrum opieki</dc:title>
  <dc:creator>zuzanna.jankowska</dc:creator>
  <cp:lastModifiedBy>Agnieszka Drzewiecka</cp:lastModifiedBy>
  <cp:revision>15</cp:revision>
  <cp:lastPrinted>2025-10-07T07:43:13Z</cp:lastPrinted>
  <dcterms:created xsi:type="dcterms:W3CDTF">2006-08-16T00:00:00Z</dcterms:created>
  <dcterms:modified xsi:type="dcterms:W3CDTF">2025-10-07T09:09:43Z</dcterms:modified>
  <dc:identifier>DAG0upAIqjk</dc:identifier>
</cp:coreProperties>
</file>