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1" r:id="rId5"/>
    <p:sldId id="262" r:id="rId6"/>
    <p:sldId id="274" r:id="rId7"/>
    <p:sldId id="275" r:id="rId8"/>
    <p:sldId id="271" r:id="rId9"/>
    <p:sldId id="272" r:id="rId10"/>
    <p:sldId id="273" r:id="rId11"/>
    <p:sldId id="281" r:id="rId12"/>
    <p:sldId id="282" r:id="rId13"/>
    <p:sldId id="259" r:id="rId14"/>
    <p:sldId id="278" r:id="rId15"/>
    <p:sldId id="266" r:id="rId16"/>
    <p:sldId id="267" r:id="rId17"/>
    <p:sldId id="277" r:id="rId18"/>
    <p:sldId id="270" r:id="rId19"/>
    <p:sldId id="268" r:id="rId20"/>
    <p:sldId id="279" r:id="rId21"/>
    <p:sldId id="269" r:id="rId22"/>
    <p:sldId id="264" r:id="rId23"/>
    <p:sldId id="265" r:id="rId24"/>
    <p:sldId id="280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9/24/2025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9/24/2025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142BD7C-5F72-8855-7085-A800A2DA3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181" y="1382001"/>
            <a:ext cx="9237769" cy="3028073"/>
          </a:xfrm>
        </p:spPr>
        <p:txBody>
          <a:bodyPr/>
          <a:lstStyle/>
          <a:p>
            <a:pPr algn="l"/>
            <a:r>
              <a:rPr lang="pl-PL" sz="5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Analiza wykonania inwestycji gminnych zaplanowanych w budżecie Gminy Książ Wlkp. do realizacji w 2025 roku.</a:t>
            </a:r>
            <a:endParaRPr lang="pl-PL" sz="5000" u="sng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E47E41E-6CC2-B395-50E4-68D806EDB8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3157897" y="6150143"/>
            <a:ext cx="7766936" cy="1096899"/>
          </a:xfrm>
        </p:spPr>
        <p:txBody>
          <a:bodyPr>
            <a:normAutofit/>
          </a:bodyPr>
          <a:lstStyle/>
          <a:p>
            <a:r>
              <a:rPr lang="pl-PL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Książ Wlkp., 23 września 2025 r.</a:t>
            </a:r>
          </a:p>
        </p:txBody>
      </p:sp>
    </p:spTree>
    <p:extLst>
      <p:ext uri="{BB962C8B-B14F-4D97-AF65-F5344CB8AC3E}">
        <p14:creationId xmlns:p14="http://schemas.microsoft.com/office/powerpoint/2010/main" val="2327792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D9C40161-985D-38CB-A06A-77DEE6B804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469" y="47625"/>
            <a:ext cx="9016999" cy="6762750"/>
          </a:xfrm>
        </p:spPr>
      </p:pic>
    </p:spTree>
    <p:extLst>
      <p:ext uri="{BB962C8B-B14F-4D97-AF65-F5344CB8AC3E}">
        <p14:creationId xmlns:p14="http://schemas.microsoft.com/office/powerpoint/2010/main" val="34069861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EA23850-036A-2393-4BCC-AD35D4EB1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758" y="419099"/>
            <a:ext cx="10247841" cy="1362075"/>
          </a:xfrm>
        </p:spPr>
        <p:txBody>
          <a:bodyPr>
            <a:normAutofit/>
          </a:bodyPr>
          <a:lstStyle/>
          <a:p>
            <a:r>
              <a:rPr lang="pl-PL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Przebudowa chodnika na ul. Akacjowej w Konarzycach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56FE1A1C-CD8D-9A12-C229-6A872D5D07AB}"/>
              </a:ext>
            </a:extLst>
          </p:cNvPr>
          <p:cNvSpPr txBox="1"/>
          <p:nvPr/>
        </p:nvSpPr>
        <p:spPr>
          <a:xfrm>
            <a:off x="704850" y="2028825"/>
            <a:ext cx="8305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Wykonawca:</a:t>
            </a:r>
            <a: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Roboty Drogowe Jacek Szymanowski, ul. Wiosny Ludów 30, 63-130 Książ Wlkp.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Odbioru dokonano w dniu: </a:t>
            </a:r>
            <a: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 stycznia 2025 r.</a:t>
            </a:r>
            <a:endParaRPr 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Koszt wykonania: </a:t>
            </a:r>
            <a: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127 289,63 zł brutto</a:t>
            </a:r>
            <a:endParaRPr 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495DCA1B-519B-4EE9-A74F-55CC06DA5F33}"/>
              </a:ext>
            </a:extLst>
          </p:cNvPr>
          <p:cNvSpPr txBox="1"/>
          <p:nvPr/>
        </p:nvSpPr>
        <p:spPr>
          <a:xfrm>
            <a:off x="847724" y="4092357"/>
            <a:ext cx="10010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Zakres prac:</a:t>
            </a:r>
          </a:p>
          <a:p>
            <a:pPr lvl="0"/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nawierzchnia z betonowej kostki brukowej grub. 6 cm o pow. 267,90 m</a:t>
            </a:r>
            <a:r>
              <a:rPr lang="pl-PL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lvl="0"/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nawierzchni z betonowej kostki brukowej grub. 8 cm o pow. 215,40 m</a:t>
            </a:r>
            <a:r>
              <a:rPr lang="pl-PL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77194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576D3C55-605C-4820-8A07-97D2BC30E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695325" y="1883577"/>
            <a:ext cx="6858000" cy="309084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DCFF955-AFF8-B2B5-07F9-4556F6A0A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7000" y="1883577"/>
            <a:ext cx="6858000" cy="3090846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BA583951-4172-3A9D-2E71-CA815E0C9D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029326" y="1883577"/>
            <a:ext cx="6858000" cy="309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3712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825F895-7A1F-B611-12D7-18695A715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009" y="371475"/>
            <a:ext cx="9495366" cy="1320800"/>
          </a:xfrm>
        </p:spPr>
        <p:txBody>
          <a:bodyPr>
            <a:normAutofit/>
          </a:bodyPr>
          <a:lstStyle/>
          <a:p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34B55EA-9514-C57E-D15C-091594F7F8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Zakup kontenera na odpady na wyposażenie PSZOK-u przy ul. </a:t>
            </a:r>
            <a:r>
              <a:rPr lang="pl-PL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Radoszkowskiej</a:t>
            </a:r>
            <a:r>
              <a:rPr lang="pl-PL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 Książu Wlkp.</a:t>
            </a:r>
            <a:r>
              <a:rPr lang="pl-P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za kwotę 10 500,00 zł brutto</a:t>
            </a:r>
          </a:p>
          <a:p>
            <a:r>
              <a:rPr lang="pl-P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Zadanie zrealizowane 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27131395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DB4B6AE-3C8C-0387-F93E-E31D11354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034" y="561974"/>
            <a:ext cx="9342966" cy="1381125"/>
          </a:xfrm>
        </p:spPr>
        <p:txBody>
          <a:bodyPr/>
          <a:lstStyle/>
          <a:p>
            <a:r>
              <a:rPr lang="pl-PL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Wymiana wciągarki towarowej w Przedszkolu w Książu Wlkp.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F17E782-3E37-5214-20AE-192872C5A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183" y="3429000"/>
            <a:ext cx="8596668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dirty="0">
              <a:solidFill>
                <a:schemeClr val="tx1"/>
              </a:solidFill>
            </a:endParaRPr>
          </a:p>
          <a:p>
            <a:endParaRPr lang="pl-PL" dirty="0"/>
          </a:p>
          <a:p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D6E0FFFE-CBE8-06D3-4BCE-AF5B0ACD5150}"/>
              </a:ext>
            </a:extLst>
          </p:cNvPr>
          <p:cNvSpPr txBox="1"/>
          <p:nvPr/>
        </p:nvSpPr>
        <p:spPr>
          <a:xfrm>
            <a:off x="919692" y="2409824"/>
            <a:ext cx="78676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Wykonawca: 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KOLWIND Piotr Kolasa, ul. H. Sienkiewicza 30, 62-065 Grodzisk Wielkopolski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Odbioru dokonano w dniu: 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 sierpnia 2025 r.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Koszt wykonania: 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30 290,00 zł brutto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l-P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l-PL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l-PL" b="1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845603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EC0EC6-CD64-8177-5CD3-3EB83817F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159" y="314325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pl-PL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Rozbudowa i modernizacja oczyszczalni ścieków - etap I 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7B79064-3703-8C08-0B47-C83D2F347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434" y="1059988"/>
            <a:ext cx="9190566" cy="4893137"/>
          </a:xfrm>
        </p:spPr>
        <p:txBody>
          <a:bodyPr>
            <a:normAutofit/>
          </a:bodyPr>
          <a:lstStyle/>
          <a:p>
            <a:endParaRPr lang="pl-PL" b="1" dirty="0"/>
          </a:p>
          <a:p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Inwestycja w trakcje realizacji</a:t>
            </a:r>
          </a:p>
          <a:p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Wykonawca: </a:t>
            </a: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BUD-AN Sp. z o.o., ul. Śródmiejska 15, 62-800 Kalisz</a:t>
            </a:r>
          </a:p>
          <a:p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Koszt wykonania: </a:t>
            </a: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19 179 371,30 zł brutto</a:t>
            </a:r>
          </a:p>
          <a:p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Rozliczono: </a:t>
            </a: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14 429 371,30 zł</a:t>
            </a:r>
          </a:p>
          <a:p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Pozostało do rozliczenia: </a:t>
            </a: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4 750 000,00 zł </a:t>
            </a:r>
          </a:p>
          <a:p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Planowany termin zakończenia – </a:t>
            </a:r>
            <a:r>
              <a:rPr lang="pl-PL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październik </a:t>
            </a: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 r. </a:t>
            </a:r>
          </a:p>
          <a:p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w ramach Rządowego Funduszu Polski Ład: Program Inwestycji Strategicznych w kwocie </a:t>
            </a: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9 500 000,00 zł 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(I transza wypłacona w kwocie 4 750 000,00 zł) </a:t>
            </a:r>
          </a:p>
          <a:p>
            <a:endParaRPr lang="pl-PL" b="1" dirty="0"/>
          </a:p>
          <a:p>
            <a:endParaRPr lang="pl-PL" b="1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30742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FF3428A-0E2E-9586-AB27-006908ADC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534" y="390525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pl-PL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Przebudowa drogi do terenów inwestycyjnych Książ Wlkp. – Radoszkowo. </a:t>
            </a:r>
            <a:br>
              <a:rPr lang="pl-PL" b="1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C3B16F3-54D6-1E9C-81A8-D92D8616D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033" y="1570039"/>
            <a:ext cx="8780991" cy="480218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Inwestycja w trakcje realizacji</a:t>
            </a:r>
          </a:p>
          <a:p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Wykonawca: </a:t>
            </a: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Firma Drogowa Begier Sławomir Spółka Komandytowo – Akcyjna, ul. Polna 1A, 62-330 Nekla</a:t>
            </a:r>
          </a:p>
          <a:p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Koszt wykonania: </a:t>
            </a: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6 340 843,53 zł brutto</a:t>
            </a:r>
          </a:p>
          <a:p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Rozliczono: </a:t>
            </a: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wkład własny w kwocie 285 000,00 zł</a:t>
            </a:r>
          </a:p>
          <a:p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Pozostało do rozliczenia: </a:t>
            </a: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6 055 843,53 zł </a:t>
            </a:r>
          </a:p>
          <a:p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Planowany termin zakończenia – </a:t>
            </a: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listopad 2025 r. </a:t>
            </a:r>
          </a:p>
          <a:p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w ramach Rządowego Funduszu Polski Ład: Program Inwestycji Strategicznych w kwocie 6 023 801,35 zł.</a:t>
            </a:r>
          </a:p>
          <a:p>
            <a:pPr marL="0" indent="0">
              <a:buNone/>
            </a:pP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(kwota promesy przed zmianą 5 700 000,00 zł)</a:t>
            </a:r>
          </a:p>
          <a:p>
            <a:endParaRPr lang="pl-PL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434797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24B7E50-B2AD-6FA7-EDEF-5DD6DEC66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383" y="340387"/>
            <a:ext cx="10057342" cy="1821787"/>
          </a:xfrm>
        </p:spPr>
        <p:txBody>
          <a:bodyPr>
            <a:normAutofit fontScale="90000"/>
          </a:bodyPr>
          <a:lstStyle/>
          <a:p>
            <a:r>
              <a:rPr lang="pl-PL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Przebudowa sieci elektroenergetycznej w związku z realizacją zadania: Przebudowa drogi do terenów inwestycyjnych Książ Wlkp. - Radoszkowo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66B2D2D-05B3-022E-A61A-C13AF9530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084" y="2312989"/>
            <a:ext cx="8596668" cy="3880773"/>
          </a:xfrm>
        </p:spPr>
        <p:txBody>
          <a:bodyPr>
            <a:normAutofit/>
          </a:bodyPr>
          <a:lstStyle/>
          <a:p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Prace zostały wykonane</a:t>
            </a:r>
          </a:p>
          <a:p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Zakres prac: </a:t>
            </a: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likwidacja kolizji energetycznej istniejącej linii napowietrznej oraz słupów energetycznych z drogą</a:t>
            </a:r>
          </a:p>
          <a:p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Koszt wykonania: </a:t>
            </a: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86 242,10 zł brutto</a:t>
            </a:r>
          </a:p>
          <a:p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Wykonawca: </a:t>
            </a: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ELTO Piotr Przybylski, Włościejewice</a:t>
            </a:r>
          </a:p>
          <a:p>
            <a:endParaRPr lang="pl-PL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3011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CDC1B2E-CF18-6A09-6119-06E1BAC7C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9257241" cy="1320800"/>
          </a:xfrm>
        </p:spPr>
        <p:txBody>
          <a:bodyPr>
            <a:normAutofit fontScale="90000"/>
          </a:bodyPr>
          <a:lstStyle/>
          <a:p>
            <a:r>
              <a:rPr lang="pl-PL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Budowa kanalizacji we wsi Kiełczynek – II etap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FFE8D35-8EE6-FAD8-F9D0-5807107DA7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433" y="1488613"/>
            <a:ext cx="10095441" cy="4397837"/>
          </a:xfrm>
        </p:spPr>
        <p:txBody>
          <a:bodyPr/>
          <a:lstStyle/>
          <a:p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Inwestycja w trakcje realizacji</a:t>
            </a:r>
          </a:p>
          <a:p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Wykonawca: </a:t>
            </a: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PPHU DROKAN, ul. Pomników Przyrody 25, 62-330 Starczanowo </a:t>
            </a:r>
          </a:p>
          <a:p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Koszt wykonania: </a:t>
            </a: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2 460 139,69 zł brutto</a:t>
            </a:r>
          </a:p>
          <a:p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Rozliczono: </a:t>
            </a: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zł</a:t>
            </a:r>
          </a:p>
          <a:p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Pozostało do rozliczenia: </a:t>
            </a: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2 460 139,69 zł </a:t>
            </a:r>
          </a:p>
          <a:p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Planowany termin zakończenia – </a:t>
            </a: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październik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 r.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37881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2F852A-9E6A-BF4B-81E7-255803710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658" y="428624"/>
            <a:ext cx="9809691" cy="1400175"/>
          </a:xfrm>
        </p:spPr>
        <p:txBody>
          <a:bodyPr>
            <a:normAutofit fontScale="90000"/>
          </a:bodyPr>
          <a:lstStyle/>
          <a:p>
            <a:r>
              <a:rPr lang="pl-PL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Renowacja elewacji budynku zabytkowego dworu w Chrząstowie służącego celom oświatowym.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4DCDDE7-1DD2-0D47-DFA7-0D1667F0D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784" y="1560514"/>
            <a:ext cx="9438216" cy="4525961"/>
          </a:xfrm>
        </p:spPr>
        <p:txBody>
          <a:bodyPr>
            <a:normAutofit/>
          </a:bodyPr>
          <a:lstStyle/>
          <a:p>
            <a:endParaRPr lang="pl-PL" dirty="0"/>
          </a:p>
          <a:p>
            <a:r>
              <a:rPr lang="pl-PL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Inwestycja w trakcje realizacji</a:t>
            </a:r>
          </a:p>
          <a:p>
            <a:r>
              <a:rPr lang="pl-PL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Koszt wykonania: </a:t>
            </a:r>
            <a:r>
              <a:rPr lang="pl-PL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910 000,00 zł brutto</a:t>
            </a:r>
          </a:p>
          <a:p>
            <a:r>
              <a:rPr lang="pl-PL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Rozliczono: </a:t>
            </a:r>
            <a:r>
              <a:rPr lang="pl-PL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zł</a:t>
            </a:r>
          </a:p>
          <a:p>
            <a:r>
              <a:rPr lang="pl-PL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Pozostało do rozliczenia: </a:t>
            </a:r>
            <a:r>
              <a:rPr lang="pl-PL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910 000,00 zł </a:t>
            </a:r>
          </a:p>
          <a:p>
            <a:r>
              <a:rPr lang="pl-PL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Planowany termin zakończenia – </a:t>
            </a:r>
            <a:r>
              <a:rPr lang="pl-PL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grudzień</a:t>
            </a:r>
            <a:r>
              <a:rPr lang="pl-PL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 r. </a:t>
            </a:r>
          </a:p>
          <a:p>
            <a:r>
              <a:rPr lang="pl-PL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w ramach Rządowego Programu Rozbudowy Zabytków w kwocie  891.800,00 zł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34007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921965F-C24A-F31F-6E0A-21580283A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109" y="304800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pl-PL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Rozbudowa sieci wodociągowej w miejscowościach Radoszkowo i Brzóstownia</a:t>
            </a:r>
            <a:r>
              <a:rPr lang="pl-P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za kwotę 195 182,23 zł brutto</a:t>
            </a:r>
            <a:br>
              <a:rPr lang="pl-PL" dirty="0"/>
            </a:br>
            <a:br>
              <a:rPr lang="pl-PL" dirty="0"/>
            </a:br>
            <a:endParaRPr lang="pl-PL" sz="2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F186645-5FA1-669D-0503-00BD9B44B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5934" y="4527088"/>
            <a:ext cx="8596668" cy="3880773"/>
          </a:xfrm>
        </p:spPr>
        <p:txBody>
          <a:bodyPr/>
          <a:lstStyle/>
          <a:p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w miejscowości Brzóstownia – z rur PE/PEDH śr. 110 mm o dł. 540,95 m; hydrant nadziemny DN80 3 szt.</a:t>
            </a:r>
          </a:p>
          <a:p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w miejscowości Radoszkowo – z rur PE/PEDH śr. 110 mm o dł. 249,05 m; hydrant nadziemny DN80 2 szt.</a:t>
            </a:r>
          </a:p>
          <a:p>
            <a:endParaRPr lang="pl-PL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506D8F1D-41DB-63F4-A493-5C1CE1A6F4AF}"/>
              </a:ext>
            </a:extLst>
          </p:cNvPr>
          <p:cNvSpPr txBox="1"/>
          <p:nvPr/>
        </p:nvSpPr>
        <p:spPr>
          <a:xfrm>
            <a:off x="542925" y="2119823"/>
            <a:ext cx="877870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Wykonawca: 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Lider Konsorcjum: HYDROHAND Andrzej </a:t>
            </a:r>
            <a:r>
              <a:rPr lang="pl-P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Guździoł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Czekanów, ul. Baby 5, 63-410 Ostrów Wielkopolski, Partner Konsorcjum : Ślusarstwo, Mechanika Maszyn, Roboty Budowlano – Instalacyjne Juskowiak Maciej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Odbioru dokonano w dniu: 7 marca 2025 r.</a:t>
            </a:r>
          </a:p>
          <a:p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6087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9792A6-945F-E513-CE0D-47BE8CD98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B90F63C-9E4B-B1D1-259D-CAD7F2932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658" y="428624"/>
            <a:ext cx="9809691" cy="1400175"/>
          </a:xfrm>
        </p:spPr>
        <p:txBody>
          <a:bodyPr>
            <a:normAutofit fontScale="90000"/>
          </a:bodyPr>
          <a:lstStyle/>
          <a:p>
            <a:r>
              <a:rPr lang="pl-PL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Przebudowa dróg dojazdowych do gruntów rolnych – Przebudowa drogi w Mchach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34D8604-79FF-6982-AC58-0BC71F6605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784" y="1560514"/>
            <a:ext cx="9438216" cy="4525961"/>
          </a:xfrm>
        </p:spPr>
        <p:txBody>
          <a:bodyPr>
            <a:normAutofit/>
          </a:bodyPr>
          <a:lstStyle/>
          <a:p>
            <a:endParaRPr lang="pl-PL" dirty="0"/>
          </a:p>
          <a:p>
            <a:r>
              <a:rPr lang="pl-PL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Inwestycja w trakcje realizacji – planowany termin rozpoczęcia prac 15 październik 2025 r.</a:t>
            </a:r>
          </a:p>
          <a:p>
            <a:r>
              <a:rPr lang="pl-PL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Koszt wykonania: </a:t>
            </a:r>
            <a:r>
              <a:rPr lang="pl-PL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446 000,00 zł brutto</a:t>
            </a:r>
          </a:p>
          <a:p>
            <a:r>
              <a:rPr lang="pl-PL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Rozliczono: </a:t>
            </a:r>
            <a:r>
              <a:rPr lang="pl-PL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zł</a:t>
            </a:r>
          </a:p>
          <a:p>
            <a:r>
              <a:rPr lang="pl-PL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Planowany termin zakończenia – </a:t>
            </a:r>
            <a:r>
              <a:rPr lang="pl-PL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 październik</a:t>
            </a:r>
            <a:r>
              <a:rPr lang="pl-PL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 r. </a:t>
            </a:r>
          </a:p>
          <a:p>
            <a:r>
              <a:rPr lang="pl-PL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Dotacja ze środków budżetu Województwa Wielkopolskiego w kwocie 120 000,00 zł w ramach </a:t>
            </a:r>
            <a:r>
              <a:rPr lang="pl-PL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Budowy/przebudowy dróg dojazdowych do gruntów rolnych.</a:t>
            </a:r>
            <a:endParaRPr lang="pl-PL" b="1" i="1" dirty="0"/>
          </a:p>
        </p:txBody>
      </p:sp>
    </p:spTree>
    <p:extLst>
      <p:ext uri="{BB962C8B-B14F-4D97-AF65-F5344CB8AC3E}">
        <p14:creationId xmlns:p14="http://schemas.microsoft.com/office/powerpoint/2010/main" val="27116540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9B5CEA1-9CE8-4855-7369-AEC9740F7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409" y="167813"/>
            <a:ext cx="8596668" cy="1320800"/>
          </a:xfrm>
        </p:spPr>
        <p:txBody>
          <a:bodyPr>
            <a:normAutofit/>
          </a:bodyPr>
          <a:lstStyle/>
          <a:p>
            <a:r>
              <a:rPr lang="pl-PL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także..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6C8512E-703C-D947-079C-DC0966701E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408" y="630006"/>
            <a:ext cx="10666942" cy="5818419"/>
          </a:xfrm>
        </p:spPr>
        <p:txBody>
          <a:bodyPr>
            <a:normAutofit fontScale="92500"/>
          </a:bodyPr>
          <a:lstStyle/>
          <a:p>
            <a:pPr lvl="0"/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Dotacja dla Parafii pw. św. Antoniego Padewskiego w Książu Wlkp. na realizację zadania pn. „Konserwacja i restauracja witraży w nawie głównej wraz z </a:t>
            </a:r>
            <a:r>
              <a:rPr lang="pl-PL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oszkleniami</a:t>
            </a: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ochronnymi w Kościele pw. św. Antoniego Padewskiego w Książu Wlkp.”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149 284,48 zł brutto – zadanie zrealizowane</a:t>
            </a:r>
          </a:p>
          <a:p>
            <a:pPr marL="0" lvl="0" indent="0">
              <a:buNone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w ramach Rządowego Programu Rozbudowy Zabytków w kwocie  146.299,51 zł.</a:t>
            </a:r>
            <a:endParaRPr lang="pl-PL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pl-PL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Dotacja dla Parafii pw. św. Marcina Biskupa w Mchach na realizację zadania pn. „Renowacja zabytkowych organów piszczałkowych z 1892 r. oraz konserwacja prospektu organowego i balustrady w Kościele pw. św. Marcina Biskupa w Mchach” – zadanie w trakcie realizacji</a:t>
            </a: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w ramach Rządowego Programu Rozbudowy Zabytków w kwocie 467.353,83 zł</a:t>
            </a:r>
          </a:p>
          <a:p>
            <a:pPr marL="0" indent="0">
              <a:buNone/>
            </a:pP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Dotacja dla Parafii  pw. św. Michała Archanioła w Chwałkowie Kościelnym na realizację zadania pn. „Renowacja wieży kościelnej wraz z wymianą pokrycia dachowego w Kościele Parafialnym pw. św. Michała Archanioła w Chwałkowie Kościelnym” </a:t>
            </a:r>
          </a:p>
          <a:p>
            <a:pPr marL="0" lvl="0" indent="0">
              <a:buNone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w ramach Rządowego Programu Rozbudowy Zabytków w kwocie  362.600,00 zł (wstępna promesa).</a:t>
            </a:r>
          </a:p>
          <a:p>
            <a:pPr marL="0" lvl="0" indent="0">
              <a:buNone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Ze względu na zmieniony zakres – w trakcie wyboru Wykonawcy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572897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B5AF4B4-57B4-7D88-4DE7-E38782A49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184" y="266699"/>
            <a:ext cx="11276541" cy="2543175"/>
          </a:xfrm>
        </p:spPr>
        <p:txBody>
          <a:bodyPr>
            <a:normAutofit fontScale="90000"/>
          </a:bodyPr>
          <a:lstStyle/>
          <a:p>
            <a:r>
              <a:rPr lang="pl-PL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Remont świetlicy wiejskiej w Kiełczynku </a:t>
            </a:r>
            <a:br>
              <a:rPr lang="pl-PL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 kwotę 338 250,00 zł brutto</a:t>
            </a:r>
            <a:br>
              <a:rPr lang="pl-PL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Wykonawca: </a:t>
            </a:r>
            <a:r>
              <a:rPr lang="pl-PL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Przedsiębiorstwo </a:t>
            </a:r>
            <a:r>
              <a:rPr lang="pl-PL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Snela</a:t>
            </a:r>
            <a:r>
              <a:rPr lang="pl-PL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Sp. z o.o., ul. Wodna 16, 64-030 Śmigiel</a:t>
            </a:r>
            <a:br>
              <a:rPr lang="pl-PL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prace rozpoczęto w dniu </a:t>
            </a:r>
            <a:r>
              <a:rPr lang="pl-PL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września 2025 r.</a:t>
            </a:r>
            <a:br>
              <a:rPr lang="pl-PL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l-PL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oraz </a:t>
            </a:r>
            <a:br>
              <a:rPr lang="pl-PL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l-PL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Zagospodarowanie terenu przy świetlicy oraz doposażenie sali w Kiełczynku w ramach konkursu „Pięknieje wielkopolska wieś”</a:t>
            </a:r>
            <a:endParaRPr lang="pl-PL" sz="3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573EF4F-4D1D-B09C-1C05-C3C8303E3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009" y="3800477"/>
            <a:ext cx="8596668" cy="3880773"/>
          </a:xfrm>
        </p:spPr>
        <p:txBody>
          <a:bodyPr/>
          <a:lstStyle/>
          <a:p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ramach XV edycji konkursu „Pięknieje wielkopolska wieś” Gmina otrzymała dofinansowanie w wysokości 69 976,00 zł na realizację projektu pn. „Zagospodarowanie przestrzeni publicznej przy świetlicy wiejskiej w Kiełczynku oraz doposażenie sali szansą na integrację mieszkańców”. </a:t>
            </a:r>
          </a:p>
          <a:p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Wartość projektu: 99 976,00 zł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056131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56F0A1F-F510-44F9-D635-E7E2A9017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3" y="282575"/>
            <a:ext cx="8596668" cy="1320800"/>
          </a:xfrm>
        </p:spPr>
        <p:txBody>
          <a:bodyPr>
            <a:normAutofit/>
          </a:bodyPr>
          <a:lstStyle/>
          <a:p>
            <a:r>
              <a:rPr lang="pl-PL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Ponadto: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7582B6C-E7B6-8551-4D4F-0B79A0A44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46957"/>
            <a:ext cx="11039475" cy="5744368"/>
          </a:xfrm>
        </p:spPr>
        <p:txBody>
          <a:bodyPr>
            <a:normAutofit/>
          </a:bodyPr>
          <a:lstStyle/>
          <a:p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Remont dachu budynku świetlicy środowiskowej w Zaborowie – ogłoszono postępowanie przetargowe w dniu </a:t>
            </a: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września 2025 r.</a:t>
            </a:r>
          </a:p>
          <a:p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Budowa miejsc postojowych przy hali widowiskowo – sportowej w Książu Wlkp. – 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ogłoszono postępowanie przetargowe w dniu </a:t>
            </a: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września 2025 r.</a:t>
            </a:r>
          </a:p>
          <a:p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Zagospodarowanie pomieszczenia siłowni w budynku hali widowiskowo – sportowej w Książu Wlkp. – </a:t>
            </a: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etapie prac projektowych</a:t>
            </a:r>
          </a:p>
          <a:p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Modernizacja elewacji garażu przy Urzędzie Miejskim w Książu Wlkp. – </a:t>
            </a: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etapie wyceny</a:t>
            </a:r>
          </a:p>
          <a:p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Budowa kompleksu sportowego w Mchach (budowa bieżni) – </a:t>
            </a: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etapie prac projektowych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Gmina planuje w 2025 r. złożyć wniosek o dofinansowanie projektu </a:t>
            </a:r>
          </a:p>
          <a:p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Remont łazienek w Urzędzie Miejskim w Książu Wlkp. – planowany termin realizacji - </a:t>
            </a: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końca br.</a:t>
            </a:r>
            <a:endParaRPr lang="pl-PL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913687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3793F8C-B2A2-14A1-A08F-53F9968DA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959" y="1646239"/>
            <a:ext cx="8596668" cy="38807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Dziękuję za uwagę.</a:t>
            </a:r>
          </a:p>
          <a:p>
            <a:pPr marL="0" indent="0">
              <a:buNone/>
            </a:pPr>
            <a:endParaRPr lang="pl-P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Przygotowała: Malwina Ratajczak</a:t>
            </a:r>
          </a:p>
        </p:txBody>
      </p:sp>
    </p:spTree>
    <p:extLst>
      <p:ext uri="{BB962C8B-B14F-4D97-AF65-F5344CB8AC3E}">
        <p14:creationId xmlns:p14="http://schemas.microsoft.com/office/powerpoint/2010/main" val="1489734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F548892-F356-A82D-E44B-F7B46C030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Sieć wodociągowa w Brzóstowni</a:t>
            </a:r>
            <a:r>
              <a:rPr lang="pl-P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odpłatne przejęcie za kwotę 38 500,00 zł brutto 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69C2D13-CEF3-F7D7-C8F3-4DD2B9E800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934" y="2160589"/>
            <a:ext cx="8596668" cy="3880773"/>
          </a:xfrm>
        </p:spPr>
        <p:txBody>
          <a:bodyPr/>
          <a:lstStyle/>
          <a:p>
            <a:endParaRPr lang="pl-PL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Rolniczy Kombinat Spółdzielczy „Agrokompleks”, Brzóstownia 14, 63-130 Książ Wlkp.</a:t>
            </a:r>
          </a:p>
          <a:p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sieć wodociągowa o długości PE śr. 110 – 214,50 m, hydrant nadziemny DN 80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1 szt. </a:t>
            </a:r>
          </a:p>
          <a:p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terenie działek o nr </a:t>
            </a:r>
            <a:r>
              <a:rPr lang="pl-PL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ewid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234/15, 234/16 obręb geod. Brzóstownia</a:t>
            </a:r>
          </a:p>
          <a:p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umowa przejęcia z dnia 26 marca 2025 r.</a:t>
            </a:r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88748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8F15736-855A-C965-51E7-670E18864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209" y="285750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pl-PL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Zakup </a:t>
            </a:r>
            <a:r>
              <a:rPr lang="pl-PL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quada</a:t>
            </a:r>
            <a:r>
              <a:rPr lang="pl-PL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 tereny rekreacyjne w Jarosławkach</a:t>
            </a:r>
            <a:r>
              <a:rPr lang="pl-P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za kwotę 25 900,00 zł brutto</a:t>
            </a:r>
            <a:br>
              <a:rPr lang="pl-PL" dirty="0"/>
            </a:br>
            <a:endParaRPr lang="pl-PL" dirty="0"/>
          </a:p>
        </p:txBody>
      </p:sp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AB6755E0-F6A3-1748-39EF-9D1D7DAD5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0553" y="1606550"/>
            <a:ext cx="5794247" cy="4922847"/>
          </a:xfrm>
        </p:spPr>
      </p:pic>
    </p:spTree>
    <p:extLst>
      <p:ext uri="{BB962C8B-B14F-4D97-AF65-F5344CB8AC3E}">
        <p14:creationId xmlns:p14="http://schemas.microsoft.com/office/powerpoint/2010/main" val="3485830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CA94B38-BD51-E7C2-8F77-36335C7AB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183" y="485774"/>
            <a:ext cx="10228791" cy="1990725"/>
          </a:xfrm>
        </p:spPr>
        <p:txBody>
          <a:bodyPr>
            <a:normAutofit fontScale="90000"/>
          </a:bodyPr>
          <a:lstStyle/>
          <a:p>
            <a:r>
              <a:rPr lang="pl-PL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Doposażenie placu zabaw przy Szkole Podstawowej w Mchach w ramach projektu pn. „Wielkie dzieło dla małych dzieci, podniesienie jakości edukacji przedszkolnej w Gminie Książ Wlkp.”</a:t>
            </a:r>
            <a:br>
              <a:rPr lang="pl-PL" dirty="0">
                <a:solidFill>
                  <a:schemeClr val="tx1"/>
                </a:solidFill>
              </a:rPr>
            </a:b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17B04E7-1F48-1F98-F29C-441767540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659" y="2977227"/>
            <a:ext cx="8504766" cy="3328323"/>
          </a:xfrm>
        </p:spPr>
        <p:txBody>
          <a:bodyPr/>
          <a:lstStyle/>
          <a:p>
            <a:endParaRPr lang="pl-PL" dirty="0"/>
          </a:p>
          <a:p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Wykonawca: Grupa EXP Paweł Matera z siedzibą w Pustkowie,</a:t>
            </a:r>
          </a:p>
          <a:p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Koszt wykonania: 70 200,00 zł </a:t>
            </a:r>
          </a:p>
          <a:p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Projekt finansowany jest z Programu Regionalnego Fundusze Europejskie dla Wielkopolski 2021-2027.</a:t>
            </a:r>
          </a:p>
        </p:txBody>
      </p:sp>
    </p:spTree>
    <p:extLst>
      <p:ext uri="{BB962C8B-B14F-4D97-AF65-F5344CB8AC3E}">
        <p14:creationId xmlns:p14="http://schemas.microsoft.com/office/powerpoint/2010/main" val="951497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06E07198-BD5B-127B-5233-64B4C24DEC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0730" y="0"/>
            <a:ext cx="5128220" cy="6837628"/>
          </a:xfrm>
        </p:spPr>
      </p:pic>
    </p:spTree>
    <p:extLst>
      <p:ext uri="{BB962C8B-B14F-4D97-AF65-F5344CB8AC3E}">
        <p14:creationId xmlns:p14="http://schemas.microsoft.com/office/powerpoint/2010/main" val="4049229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B9438151-67BE-1AA0-00B7-8434F6E573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1130" y="7672"/>
            <a:ext cx="5137745" cy="6850328"/>
          </a:xfrm>
        </p:spPr>
      </p:pic>
    </p:spTree>
    <p:extLst>
      <p:ext uri="{BB962C8B-B14F-4D97-AF65-F5344CB8AC3E}">
        <p14:creationId xmlns:p14="http://schemas.microsoft.com/office/powerpoint/2010/main" val="24490691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25040E8-AB1A-FACC-E58C-7977690D4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009" y="219075"/>
            <a:ext cx="8596668" cy="1320800"/>
          </a:xfrm>
        </p:spPr>
        <p:txBody>
          <a:bodyPr/>
          <a:lstStyle/>
          <a:p>
            <a:r>
              <a:rPr lang="pl-PL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Przebudowa drogi gminnej w Łężku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2181AC4-E1A6-3627-0CD1-9FEB25D8FA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" y="3054119"/>
            <a:ext cx="9000066" cy="5036012"/>
          </a:xfrm>
        </p:spPr>
        <p:txBody>
          <a:bodyPr/>
          <a:lstStyle/>
          <a:p>
            <a:pPr marL="0" lvl="0" indent="0">
              <a:buNone/>
            </a:pP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Zakres prac:</a:t>
            </a:r>
          </a:p>
          <a:p>
            <a:pPr lvl="0"/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przebudowa drogi o dł. 125 m wraz ze zjazdami do posesji, w tym: </a:t>
            </a:r>
          </a:p>
          <a:p>
            <a:pPr marL="0" indent="0">
              <a:buNone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nawierzchnia z żelbetowych płyt wielootworowych zbrojonych typu JOMB wypełnionych pospółką – 750 m</a:t>
            </a:r>
            <a:r>
              <a:rPr lang="pl-PL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podbudowa z kruszywa kamiennego gr. 23 cm – 750 m</a:t>
            </a:r>
            <a:r>
              <a:rPr lang="pl-PL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pobocze – umocnienie z kruszywa kamiennego – 120 m</a:t>
            </a:r>
            <a:r>
              <a:rPr lang="pl-PL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chodnik (przedłużenie istniejącego) – nawierzchnia z kostki betonowej gr.  8 cm – 102 m</a:t>
            </a:r>
            <a:r>
              <a:rPr lang="pl-PL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524C9750-B0F1-01DB-96F1-1FD5B47D452E}"/>
              </a:ext>
            </a:extLst>
          </p:cNvPr>
          <p:cNvSpPr txBox="1"/>
          <p:nvPr/>
        </p:nvSpPr>
        <p:spPr>
          <a:xfrm>
            <a:off x="847725" y="1171575"/>
            <a:ext cx="91249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Wykonawca: Związek Spółek Wodnych w Jarocinie, </a:t>
            </a:r>
          </a:p>
          <a:p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ul. Wybudowana 11, 63-200 Jarocin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Odbioru dokonano w dniu: 27 sierpnia 2025 r.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Koszt wykonania: 269 026,31 zł </a:t>
            </a:r>
            <a:endParaRPr lang="pl-PL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778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E5C6A16B-71BC-EA95-16EE-3F99106F34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2919" y="68162"/>
            <a:ext cx="8926115" cy="6694587"/>
          </a:xfrm>
        </p:spPr>
      </p:pic>
    </p:spTree>
    <p:extLst>
      <p:ext uri="{BB962C8B-B14F-4D97-AF65-F5344CB8AC3E}">
        <p14:creationId xmlns:p14="http://schemas.microsoft.com/office/powerpoint/2010/main" val="429370429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324</TotalTime>
  <Words>1364</Words>
  <Application>Microsoft Office PowerPoint</Application>
  <PresentationFormat>Panoramiczny</PresentationFormat>
  <Paragraphs>121</Paragraphs>
  <Slides>24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30" baseType="lpstr">
      <vt:lpstr>Arial</vt:lpstr>
      <vt:lpstr>Times New Roman</vt:lpstr>
      <vt:lpstr>Trebuchet MS</vt:lpstr>
      <vt:lpstr>Wingdings</vt:lpstr>
      <vt:lpstr>Wingdings 3</vt:lpstr>
      <vt:lpstr>Faseta</vt:lpstr>
      <vt:lpstr>Analiza wykonania inwestycji gminnych zaplanowanych w budżecie Gminy Książ Wlkp. do realizacji w 2025 roku.</vt:lpstr>
      <vt:lpstr>Rozbudowa sieci wodociągowej w miejscowościach Radoszkowo i Brzóstownia za kwotę 195 182,23 zł brutto  </vt:lpstr>
      <vt:lpstr>Sieć wodociągowa w Brzóstowni – odpłatne przejęcie za kwotę 38 500,00 zł brutto  </vt:lpstr>
      <vt:lpstr>Zakup quada na tereny rekreacyjne w Jarosławkach za kwotę 25 900,00 zł brutto </vt:lpstr>
      <vt:lpstr>Doposażenie placu zabaw przy Szkole Podstawowej w Mchach w ramach projektu pn. „Wielkie dzieło dla małych dzieci, podniesienie jakości edukacji przedszkolnej w Gminie Książ Wlkp.” </vt:lpstr>
      <vt:lpstr>Prezentacja programu PowerPoint</vt:lpstr>
      <vt:lpstr>Prezentacja programu PowerPoint</vt:lpstr>
      <vt:lpstr>Przebudowa drogi gminnej w Łężku </vt:lpstr>
      <vt:lpstr>Prezentacja programu PowerPoint</vt:lpstr>
      <vt:lpstr>Prezentacja programu PowerPoint</vt:lpstr>
      <vt:lpstr>Przebudowa chodnika na ul. Akacjowej w Konarzycach</vt:lpstr>
      <vt:lpstr>Prezentacja programu PowerPoint</vt:lpstr>
      <vt:lpstr> </vt:lpstr>
      <vt:lpstr>Wymiana wciągarki towarowej w Przedszkolu w Książu Wlkp.</vt:lpstr>
      <vt:lpstr>Rozbudowa i modernizacja oczyszczalni ścieków - etap I  </vt:lpstr>
      <vt:lpstr>Przebudowa drogi do terenów inwestycyjnych Książ Wlkp. – Radoszkowo.  </vt:lpstr>
      <vt:lpstr>Przebudowa sieci elektroenergetycznej w związku z realizacją zadania: Przebudowa drogi do terenów inwestycyjnych Książ Wlkp. - Radoszkowo</vt:lpstr>
      <vt:lpstr>Budowa kanalizacji we wsi Kiełczynek – II etap </vt:lpstr>
      <vt:lpstr>Renowacja elewacji budynku zabytkowego dworu w Chrząstowie służącego celom oświatowym. </vt:lpstr>
      <vt:lpstr>Przebudowa dróg dojazdowych do gruntów rolnych – Przebudowa drogi w Mchach </vt:lpstr>
      <vt:lpstr>A także..</vt:lpstr>
      <vt:lpstr>Remont świetlicy wiejskiej w Kiełczynku  za kwotę 338 250,00 zł brutto Wykonawca: Przedsiębiorstwo Snela Sp. z o.o., ul. Wodna 16, 64-030 Śmigiel prace rozpoczęto w dniu 17 września 2025 r.  oraz   Zagospodarowanie terenu przy świetlicy oraz doposażenie sali w Kiełczynku w ramach konkursu „Pięknieje wielkopolska wieś”</vt:lpstr>
      <vt:lpstr>Ponadto: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Malwina Ratajczak</dc:creator>
  <cp:lastModifiedBy>Malwina Ratajczak</cp:lastModifiedBy>
  <cp:revision>35</cp:revision>
  <dcterms:created xsi:type="dcterms:W3CDTF">2025-09-19T06:54:18Z</dcterms:created>
  <dcterms:modified xsi:type="dcterms:W3CDTF">2025-09-24T08:19:41Z</dcterms:modified>
</cp:coreProperties>
</file>