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797675" cy="9928225"/>
  <p:embeddedFontLst>
    <p:embeddedFont>
      <p:font typeface="Libre Baskerville" panose="020F0502020204030204" pitchFamily="2" charset="0"/>
      <p:regular r:id="rId14"/>
      <p:bold r:id="rId15"/>
      <p:italic r:id="rId16"/>
    </p:embeddedFont>
    <p:embeddedFont>
      <p:font typeface="Libre Baskerville Bold" panose="020B0604020202020204" charset="0"/>
      <p:regular r:id="rId17"/>
    </p:embeddedFont>
    <p:embeddedFont>
      <p:font typeface="Yeseva One" panose="020B0604020202020204" charset="-1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22" autoAdjust="0"/>
  </p:normalViewPr>
  <p:slideViewPr>
    <p:cSldViewPr>
      <p:cViewPr varScale="1">
        <p:scale>
          <a:sx n="52" d="100"/>
          <a:sy n="52" d="100"/>
        </p:scale>
        <p:origin x="7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5681046" y="6779808"/>
            <a:ext cx="2777154" cy="2773681"/>
          </a:xfrm>
          <a:custGeom>
            <a:avLst/>
            <a:gdLst/>
            <a:ahLst/>
            <a:cxnLst/>
            <a:rect l="l" t="t" r="r" b="b"/>
            <a:pathLst>
              <a:path w="2773681" h="2773681">
                <a:moveTo>
                  <a:pt x="0" y="0"/>
                </a:moveTo>
                <a:lnTo>
                  <a:pt x="2773681" y="0"/>
                </a:lnTo>
                <a:lnTo>
                  <a:pt x="2773681" y="2773681"/>
                </a:lnTo>
                <a:lnTo>
                  <a:pt x="0" y="277368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29802" y="7224019"/>
            <a:ext cx="1828253" cy="1840231"/>
          </a:xfrm>
          <a:custGeom>
            <a:avLst/>
            <a:gdLst/>
            <a:ahLst/>
            <a:cxnLst/>
            <a:rect l="l" t="t" r="r" b="b"/>
            <a:pathLst>
              <a:path w="1803485" h="2117134">
                <a:moveTo>
                  <a:pt x="0" y="0"/>
                </a:moveTo>
                <a:lnTo>
                  <a:pt x="1803484" y="0"/>
                </a:lnTo>
                <a:lnTo>
                  <a:pt x="1803484" y="2117134"/>
                </a:lnTo>
                <a:lnTo>
                  <a:pt x="0" y="211713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8200" y="1027216"/>
            <a:ext cx="15240000" cy="57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99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POMOC </a:t>
            </a:r>
            <a:endParaRPr lang="pl-PL" sz="5099" dirty="0">
              <a:solidFill>
                <a:srgbClr val="000000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algn="ctr">
              <a:lnSpc>
                <a:spcPct val="150000"/>
              </a:lnSpc>
            </a:pPr>
            <a:r>
              <a:rPr lang="en-US" sz="5099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W FORMIE USŁU</a:t>
            </a:r>
            <a:r>
              <a:rPr lang="pl-PL" sz="5099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G </a:t>
            </a:r>
            <a:r>
              <a:rPr lang="en-US" sz="5099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OPIEKUŃCZYCH </a:t>
            </a:r>
          </a:p>
          <a:p>
            <a:pPr algn="ctr">
              <a:lnSpc>
                <a:spcPct val="150000"/>
              </a:lnSpc>
            </a:pPr>
            <a:r>
              <a:rPr lang="en-US" sz="5099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I </a:t>
            </a:r>
            <a:endParaRPr lang="pl-PL" sz="5099" dirty="0">
              <a:solidFill>
                <a:srgbClr val="000000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algn="ctr">
              <a:lnSpc>
                <a:spcPct val="150000"/>
              </a:lnSpc>
            </a:pPr>
            <a:r>
              <a:rPr lang="en-US" sz="5099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SPECJALISTYCZNYCH </a:t>
            </a:r>
            <a:r>
              <a:rPr lang="pl-PL" sz="5099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</a:t>
            </a:r>
            <a:r>
              <a:rPr lang="en-US" sz="5099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USŁUG OPIEKUŃCZYCH</a:t>
            </a:r>
            <a:r>
              <a:rPr lang="pl-PL" sz="5099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DLA OSÓB Z ZABURZENIAMI PSYCHICZNYMI</a:t>
            </a:r>
            <a:endParaRPr lang="en-US" sz="5099" dirty="0">
              <a:solidFill>
                <a:srgbClr val="000000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6400" y="383370"/>
            <a:ext cx="137160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pl-PL" sz="64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Koszty i liczba zrealizowanych usług w I półroczu </a:t>
            </a:r>
            <a:r>
              <a:rPr lang="en-US" sz="64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2025 r.</a:t>
            </a:r>
          </a:p>
        </p:txBody>
      </p:sp>
      <p:sp>
        <p:nvSpPr>
          <p:cNvPr id="3" name="Freeform 3"/>
          <p:cNvSpPr/>
          <p:nvPr/>
        </p:nvSpPr>
        <p:spPr>
          <a:xfrm>
            <a:off x="14135717" y="-1274717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2080896" y="7284074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-425896" y="-2842914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89307" y="3350702"/>
            <a:ext cx="5995795" cy="5995795"/>
          </a:xfrm>
          <a:custGeom>
            <a:avLst/>
            <a:gdLst/>
            <a:ahLst/>
            <a:cxnLst/>
            <a:rect l="l" t="t" r="r" b="b"/>
            <a:pathLst>
              <a:path w="5995795" h="5995795">
                <a:moveTo>
                  <a:pt x="0" y="0"/>
                </a:moveTo>
                <a:lnTo>
                  <a:pt x="5995794" y="0"/>
                </a:lnTo>
                <a:lnTo>
                  <a:pt x="5995794" y="5995794"/>
                </a:lnTo>
                <a:lnTo>
                  <a:pt x="0" y="599579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9965" y="3196775"/>
            <a:ext cx="9618631" cy="2069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3"/>
              </a:lnSpc>
            </a:pPr>
            <a:r>
              <a:rPr lang="en-US" sz="2924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Wydatki</a:t>
            </a:r>
            <a:r>
              <a:rPr lang="en-US" sz="2924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924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na</a:t>
            </a:r>
            <a:r>
              <a:rPr lang="en-US" sz="2924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924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realizację</a:t>
            </a:r>
            <a:r>
              <a:rPr lang="en-US" sz="2924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924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</a:t>
            </a:r>
            <a:r>
              <a:rPr lang="en-US" sz="2924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:</a:t>
            </a:r>
          </a:p>
          <a:p>
            <a:pPr marL="631383" lvl="1" indent="-315691" algn="l">
              <a:lnSpc>
                <a:spcPts val="4123"/>
              </a:lnSpc>
              <a:buFont typeface="Arial"/>
              <a:buChar char="•"/>
            </a:pP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en-US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105.050,00 </a:t>
            </a: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zł</a:t>
            </a:r>
            <a:endParaRPr lang="en-US" sz="2924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31383" lvl="1" indent="-315691" algn="l">
              <a:lnSpc>
                <a:spcPts val="4123"/>
              </a:lnSpc>
              <a:buFont typeface="Arial"/>
              <a:buChar char="•"/>
            </a:pP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Specjalistyczne</a:t>
            </a:r>
            <a:r>
              <a:rPr lang="en-US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pl-PL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dla osób z zaburzeniami psychicznymi </a:t>
            </a:r>
            <a:r>
              <a:rPr lang="en-US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16.967,61 </a:t>
            </a: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zł</a:t>
            </a:r>
            <a:endParaRPr lang="en-US" sz="2924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6158" y="5186146"/>
            <a:ext cx="10144990" cy="212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Liczba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świadczeń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godzin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2.101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godzin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Specjalistyczne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pl-PL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dla osób z zaburzeniami psychicznymi 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261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godzin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8089" y="7248830"/>
            <a:ext cx="9083114" cy="212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Koszt 1 </a:t>
            </a: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godziny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usługi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50,00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zł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Specjalistyczne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pl-PL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dla osób z zaburzeniami psychicznymi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65,01zł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39028" y="-3352298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2605384" y="9627563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8" y="0"/>
                </a:lnTo>
                <a:lnTo>
                  <a:pt x="5210768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3386982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7441407" y="6599753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10212" y="6455971"/>
            <a:ext cx="5824463" cy="3825873"/>
          </a:xfrm>
          <a:custGeom>
            <a:avLst/>
            <a:gdLst/>
            <a:ahLst/>
            <a:cxnLst/>
            <a:rect l="l" t="t" r="r" b="b"/>
            <a:pathLst>
              <a:path w="5824463" h="3825873">
                <a:moveTo>
                  <a:pt x="0" y="0"/>
                </a:moveTo>
                <a:lnTo>
                  <a:pt x="5824463" y="0"/>
                </a:lnTo>
                <a:lnTo>
                  <a:pt x="5824463" y="3825873"/>
                </a:lnTo>
                <a:lnTo>
                  <a:pt x="0" y="382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876341"/>
            <a:ext cx="16230600" cy="1498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1"/>
              </a:lnSpc>
            </a:pPr>
            <a:r>
              <a:rPr lang="en-US" sz="5761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Kto</a:t>
            </a:r>
            <a:r>
              <a:rPr lang="en-US" sz="57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</a:t>
            </a:r>
            <a:r>
              <a:rPr lang="en-US" sz="5761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korzystał</a:t>
            </a:r>
            <a:r>
              <a:rPr lang="en-US" sz="57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z </a:t>
            </a:r>
            <a:r>
              <a:rPr lang="en-US" sz="5761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usług</a:t>
            </a:r>
            <a:r>
              <a:rPr lang="en-US" sz="57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</a:t>
            </a:r>
            <a:r>
              <a:rPr lang="en-US" sz="5761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opiekuńczych</a:t>
            </a:r>
            <a:r>
              <a:rPr lang="en-US" sz="57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</a:t>
            </a:r>
          </a:p>
          <a:p>
            <a:pPr algn="ctr">
              <a:lnSpc>
                <a:spcPts val="5761"/>
              </a:lnSpc>
            </a:pPr>
            <a:r>
              <a:rPr lang="en-US" sz="57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w </a:t>
            </a:r>
            <a:r>
              <a:rPr lang="pl-PL" sz="57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I półroczu </a:t>
            </a:r>
            <a:r>
              <a:rPr lang="en-US" sz="57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2025 </a:t>
            </a:r>
            <a:r>
              <a:rPr lang="en-US" sz="5761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roku</a:t>
            </a:r>
            <a:r>
              <a:rPr lang="en-US" sz="57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4815" y="4594993"/>
            <a:ext cx="7877739" cy="117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5"/>
              </a:lnSpc>
            </a:pPr>
            <a:r>
              <a:rPr lang="en-US" sz="2700" b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Liczba osób objętych pomocą</a:t>
            </a:r>
            <a:r>
              <a:rPr lang="en-US" sz="2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13 osób</a:t>
            </a:r>
          </a:p>
          <a:p>
            <a:pPr marL="582932" lvl="1" indent="-291466" algn="l">
              <a:lnSpc>
                <a:spcPts val="3105"/>
              </a:lnSpc>
              <a:buFont typeface="Arial"/>
              <a:buChar char="•"/>
            </a:pPr>
            <a:r>
              <a:rPr lang="en-US" sz="2700" b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Kobiety: </a:t>
            </a:r>
            <a:r>
              <a:rPr lang="en-US" sz="2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</a:t>
            </a:r>
          </a:p>
          <a:p>
            <a:pPr marL="582932" lvl="1" indent="-291466" algn="l">
              <a:lnSpc>
                <a:spcPts val="3105"/>
              </a:lnSpc>
              <a:buFont typeface="Arial"/>
              <a:buChar char="•"/>
            </a:pPr>
            <a:r>
              <a:rPr lang="en-US" sz="2700" b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Mężczyźni: </a:t>
            </a:r>
            <a:r>
              <a:rPr lang="en-US" sz="2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4815" y="3635693"/>
            <a:ext cx="7877739" cy="70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b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Liczba rodzin korzystających z usług opiekuńczych</a:t>
            </a:r>
            <a:r>
              <a:rPr lang="en-US" sz="2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11 rodzin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4815" y="2906713"/>
            <a:ext cx="652178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USŁUGI OPIEKUŃCZE: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4263" y="6162144"/>
            <a:ext cx="9156937" cy="1469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SPECJALISTYCZNE USŁUGI OPIEKUŃCZE</a:t>
            </a:r>
            <a:r>
              <a:rPr lang="pl-PL" sz="28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DLA OSÓB Z ZABURZENIAMI PSYCHICZNYMI </a:t>
            </a:r>
            <a:endParaRPr lang="en-US" sz="2800" b="1" u="sng" dirty="0">
              <a:solidFill>
                <a:srgbClr val="000000"/>
              </a:solidFill>
              <a:latin typeface="Libre Baskerville Bold"/>
              <a:ea typeface="Libre Baskerville Bold"/>
              <a:cs typeface="Libre Baskerville Bold"/>
              <a:sym typeface="Libre Baskervill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0499" y="7952861"/>
            <a:ext cx="8307182" cy="1430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Liczba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osób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objętych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pomocą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: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osoby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582933" lvl="1" indent="-291467" algn="l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Kobieta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72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lata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82933" lvl="1" indent="-291467" algn="l">
              <a:lnSpc>
                <a:spcPts val="3780"/>
              </a:lnSpc>
              <a:buFont typeface="Arial"/>
              <a:buChar char="•"/>
            </a:pP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Mężczyzna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52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lata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12883" y="3330893"/>
            <a:ext cx="927511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PRZEDZIAŁ WIEKOWY PODPIECZNYCH: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31999" y="4029208"/>
            <a:ext cx="4580890" cy="240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wiek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56-60 lat: 2osoby</a:t>
            </a:r>
          </a:p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wiek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61-70 lat: 2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osoby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wiek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71-80 lat: 3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osoby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wiek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81-90 lat: 5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osób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wiek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91 -96 lat: 1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osoba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67393" y="-18288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4309176" y="7598881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99711" y="-2751501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6239973" y="67569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4" y="0"/>
                </a:lnTo>
                <a:lnTo>
                  <a:pt x="4096054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68000" y="5143500"/>
            <a:ext cx="5334000" cy="3040619"/>
          </a:xfrm>
          <a:custGeom>
            <a:avLst/>
            <a:gdLst/>
            <a:ahLst/>
            <a:cxnLst/>
            <a:rect l="l" t="t" r="r" b="b"/>
            <a:pathLst>
              <a:path w="6214144" h="4477839">
                <a:moveTo>
                  <a:pt x="0" y="0"/>
                </a:moveTo>
                <a:lnTo>
                  <a:pt x="6214144" y="0"/>
                </a:lnTo>
                <a:lnTo>
                  <a:pt x="6214144" y="4477839"/>
                </a:lnTo>
                <a:lnTo>
                  <a:pt x="0" y="447783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09920" y="892830"/>
            <a:ext cx="16230600" cy="86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en-US" sz="646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Odpłatność za świadczone usługi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3553" y="3015073"/>
            <a:ext cx="7315165" cy="104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5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rodzin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-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odpłatność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ustalona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l">
              <a:lnSpc>
                <a:spcPts val="2700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poziomie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15-40%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→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regulowana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l">
              <a:lnSpc>
                <a:spcPts val="2700"/>
              </a:lnSpc>
            </a:pP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całości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8358" y="4095750"/>
            <a:ext cx="7998291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7"/>
              </a:lnSpc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5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rodzin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odpłatność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w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wysokości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10-40%,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zwolnienie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opłat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</a:t>
            </a:r>
          </a:p>
          <a:p>
            <a:pPr algn="l">
              <a:lnSpc>
                <a:spcPts val="2997"/>
              </a:lnSpc>
            </a:pP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- 4 osoby ukończyły 85 </a:t>
            </a:r>
            <a:r>
              <a:rPr lang="pl-PL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r.ż</a:t>
            </a:r>
            <a:endParaRPr lang="pl-PL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2997"/>
              </a:lnSpc>
            </a:pP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w 1 rodzinie korzystanie z pomocy w formie usług więcej niż jedną osobę</a:t>
            </a:r>
          </a:p>
          <a:p>
            <a:pPr algn="l">
              <a:lnSpc>
                <a:spcPts val="2997"/>
              </a:lnSpc>
            </a:pPr>
            <a:endParaRPr lang="pl-PL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2997"/>
              </a:lnSpc>
            </a:pP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6000" y="2024869"/>
            <a:ext cx="646168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USŁUGI OPIEKUŃCZE: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03291" y="2102881"/>
            <a:ext cx="8313074" cy="15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SPECJALISTYCZNE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USŁUGI OPIEKUŃCZE</a:t>
            </a:r>
            <a:r>
              <a:rPr lang="pl-PL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DLA OSÓB Z ZABURZENIAMI PSYCHICZNYMI</a:t>
            </a:r>
            <a:r>
              <a:rPr lang="en-US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71511" y="4064728"/>
            <a:ext cx="7315165" cy="1388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2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osoby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-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odpłatnoś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ć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na </a:t>
            </a:r>
            <a:r>
              <a:rPr lang="pl-PL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pozomie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15%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45%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-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zwolnienie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z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powodu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kosztów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leczenia</a:t>
            </a:r>
            <a:endParaRPr lang="pl-PL" sz="2700" b="1" dirty="0">
              <a:solidFill>
                <a:srgbClr val="000000"/>
              </a:solidFill>
              <a:latin typeface="Libre Baskerville Bold"/>
              <a:ea typeface="Libre Baskerville Bold"/>
              <a:cs typeface="Libre Baskerville Bold"/>
              <a:sym typeface="Libre Baskerville Bold"/>
            </a:endParaRPr>
          </a:p>
          <a:p>
            <a:pPr algn="l">
              <a:lnSpc>
                <a:spcPts val="2700"/>
              </a:lnSpc>
            </a:pPr>
            <a:endParaRPr lang="en-US" sz="2700" b="1" dirty="0">
              <a:solidFill>
                <a:srgbClr val="000000"/>
              </a:solidFill>
              <a:latin typeface="Libre Baskerville Bold"/>
              <a:ea typeface="Libre Baskerville Bold"/>
              <a:cs typeface="Libre Baskerville Bold"/>
              <a:sym typeface="Libre Baskervill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791200" y="8473479"/>
            <a:ext cx="7315165" cy="156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5"/>
              </a:lnSpc>
            </a:pP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Zwrot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środków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finansowych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uiszczonych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przez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podopiecznych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za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świadczone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usługi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opiekuńcze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wyniósł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łącznie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: 6.366,12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zł</a:t>
            </a:r>
            <a:endParaRPr lang="en-US" sz="2700" b="1" dirty="0">
              <a:solidFill>
                <a:srgbClr val="000000"/>
              </a:solidFill>
              <a:latin typeface="Libre Baskerville Bold"/>
              <a:ea typeface="Libre Baskerville Bold"/>
              <a:cs typeface="Libre Baskerville Bold"/>
              <a:sym typeface="Libre Baskervill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5091" y="6243319"/>
            <a:ext cx="7991158" cy="2427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1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rodzina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-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zmiana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odpłatności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w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trakcie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roku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. </a:t>
            </a:r>
          </a:p>
          <a:p>
            <a:pPr marL="457200" indent="-457200" algn="l">
              <a:lnSpc>
                <a:spcPts val="2700"/>
              </a:lnSpc>
              <a:spcBef>
                <a:spcPct val="0"/>
              </a:spcBef>
              <a:buFontTx/>
              <a:buChar char="-"/>
            </a:pP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 lutego 2025 r. – zwolnienie z odpłatności z uwagi na korzystanie z pomocy przez więcej niż jedną osobę  </a:t>
            </a:r>
          </a:p>
          <a:p>
            <a:pPr marL="457200" indent="-457200" algn="l">
              <a:lnSpc>
                <a:spcPts val="2700"/>
              </a:lnSpc>
              <a:spcBef>
                <a:spcPct val="0"/>
              </a:spcBef>
              <a:buFontTx/>
              <a:buChar char="-"/>
            </a:pP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 marca 2025 r. odpłatność na poziomie 20 % realizowana w całości 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41443" y="734259"/>
            <a:ext cx="12375881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 dirty="0" err="1">
                <a:solidFill>
                  <a:srgbClr val="000000"/>
                </a:solidFill>
                <a:latin typeface="Libre Baskerville Bold" panose="02000000000000000000" charset="0"/>
                <a:ea typeface="Yeseva One"/>
                <a:cs typeface="Yeseva One"/>
                <a:sym typeface="Yeseva One"/>
              </a:rPr>
              <a:t>Podstawa</a:t>
            </a:r>
            <a:r>
              <a:rPr lang="en-US" sz="9060" dirty="0">
                <a:solidFill>
                  <a:srgbClr val="000000"/>
                </a:solidFill>
                <a:latin typeface="Libre Baskerville Bold" panose="02000000000000000000" charset="0"/>
                <a:ea typeface="Yeseva One"/>
                <a:cs typeface="Yeseva One"/>
                <a:sym typeface="Yeseva One"/>
              </a:rPr>
              <a:t> </a:t>
            </a:r>
            <a:r>
              <a:rPr lang="en-US" sz="9060" dirty="0" err="1">
                <a:solidFill>
                  <a:srgbClr val="000000"/>
                </a:solidFill>
                <a:latin typeface="Libre Baskerville Bold" panose="02000000000000000000" charset="0"/>
                <a:ea typeface="Yeseva One"/>
                <a:cs typeface="Yeseva One"/>
                <a:sym typeface="Yeseva One"/>
              </a:rPr>
              <a:t>prawna</a:t>
            </a:r>
            <a:endParaRPr lang="en-US" sz="9060" dirty="0">
              <a:solidFill>
                <a:srgbClr val="000000"/>
              </a:solidFill>
              <a:latin typeface="Libre Baskerville Bold" panose="02000000000000000000" charset="0"/>
              <a:ea typeface="Yeseva One"/>
              <a:cs typeface="Yeseva One"/>
              <a:sym typeface="Yeseva One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771311" y="-2439712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3564965" y="8741890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385357" y="-3036398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5002474" y="6316395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3312" y="2216108"/>
            <a:ext cx="8710930" cy="1042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ART. 50 USTAWY Z DNIA 12 MARCA</a:t>
            </a:r>
            <a:r>
              <a:rPr lang="pl-PL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2004 R. </a:t>
            </a:r>
            <a:br>
              <a:rPr lang="pl-PL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</a:b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O POMOCY SPOŁECZNEJ </a:t>
            </a:r>
          </a:p>
          <a:p>
            <a:pPr algn="ctr">
              <a:lnSpc>
                <a:spcPts val="2700"/>
              </a:lnSpc>
            </a:pP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(DZ. U. z 2025 r., </a:t>
            </a:r>
            <a:r>
              <a:rPr lang="en-US" sz="2700" dirty="0" err="1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poz</a:t>
            </a: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. 1214)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3312" y="3294311"/>
            <a:ext cx="7719002" cy="818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259"/>
              </a:lnSpc>
              <a:buFont typeface="Arial" panose="020B0604020202020204" pitchFamily="34" charset="0"/>
              <a:buChar char="•"/>
            </a:pPr>
            <a:r>
              <a:rPr lang="en-US" sz="2328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Reguluje</a:t>
            </a:r>
            <a:r>
              <a:rPr lang="en-US" sz="2328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28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przyznawanie</a:t>
            </a:r>
            <a:r>
              <a:rPr lang="en-US" sz="2328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28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usług</a:t>
            </a:r>
            <a:r>
              <a:rPr lang="en-US" sz="2328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28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opiekuńczych</a:t>
            </a:r>
            <a:r>
              <a:rPr lang="en-US" sz="2328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</a:p>
          <a:p>
            <a:pPr algn="just">
              <a:lnSpc>
                <a:spcPts val="3259"/>
              </a:lnSpc>
            </a:pPr>
            <a:r>
              <a:rPr lang="pl-PL" sz="2328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   </a:t>
            </a:r>
            <a:r>
              <a:rPr lang="en-US" sz="2328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i</a:t>
            </a:r>
            <a:r>
              <a:rPr lang="en-US" sz="2328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28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specjalistycznych</a:t>
            </a:r>
            <a:r>
              <a:rPr lang="en-US" sz="2328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28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usług</a:t>
            </a:r>
            <a:r>
              <a:rPr lang="en-US" sz="2328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28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opiekuńczych</a:t>
            </a:r>
            <a:r>
              <a:rPr lang="en-US" sz="2328" dirty="0">
                <a:solidFill>
                  <a:srgbClr val="000000"/>
                </a:solidFill>
                <a:latin typeface="Libre Baskerville Bold" panose="02000000000000000000" charset="0"/>
                <a:ea typeface="Open Sans"/>
                <a:cs typeface="Open Sans"/>
                <a:sym typeface="Open Sans"/>
              </a:rPr>
              <a:t>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3312" y="4185419"/>
            <a:ext cx="7281488" cy="120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22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Pomoc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przysługuje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osobom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które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ze </a:t>
            </a:r>
            <a:r>
              <a:rPr lang="pl-PL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  </a:t>
            </a:r>
          </a:p>
          <a:p>
            <a:pPr algn="just">
              <a:lnSpc>
                <a:spcPts val="3220"/>
              </a:lnSpc>
            </a:pPr>
            <a:r>
              <a:rPr lang="pl-PL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  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względu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na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wiek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chorobę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lub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inne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przyczyny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pl-PL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  </a:t>
            </a:r>
          </a:p>
          <a:p>
            <a:pPr algn="just">
              <a:lnSpc>
                <a:spcPts val="3220"/>
              </a:lnSpc>
            </a:pPr>
            <a:r>
              <a:rPr lang="pl-PL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  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wymagają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wsparcia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54355" y="2989549"/>
            <a:ext cx="8839200" cy="277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UCHWAŁY RADY MIEJSKIEJ W KSIĄŻU WLKP</a:t>
            </a:r>
            <a:r>
              <a:rPr lang="pl-PL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. w sprawie określenia szczegółowych warunków przyznawania i odpłatności za usługi opiekuńcze</a:t>
            </a:r>
          </a:p>
          <a:p>
            <a:pPr algn="ctr">
              <a:lnSpc>
                <a:spcPts val="2700"/>
              </a:lnSpc>
            </a:pPr>
            <a:r>
              <a:rPr lang="pl-PL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z wyłączeniem specjalistycznych usług opiekuńczych dla osób z zaburzeniami psychicznymi oraz szczegółowych warunków częściowego lub całkowitego zwolnienia</a:t>
            </a:r>
          </a:p>
          <a:p>
            <a:pPr algn="ctr">
              <a:lnSpc>
                <a:spcPts val="2700"/>
              </a:lnSpc>
            </a:pPr>
            <a:r>
              <a:rPr lang="pl-PL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od opłat, jak również trybu ich pobierania</a:t>
            </a:r>
            <a:r>
              <a:rPr lang="en-US" sz="270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5890744"/>
            <a:ext cx="8032922" cy="1615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220"/>
              </a:lnSpc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Uchwała</a:t>
            </a:r>
            <a:r>
              <a:rPr lang="en-US" sz="2300" b="1" dirty="0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 Nr XIV/100/2019 z </a:t>
            </a:r>
            <a:r>
              <a:rPr lang="en-US" sz="2300" b="1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dnia</a:t>
            </a:r>
            <a:r>
              <a:rPr lang="en-US" sz="2300" b="1" dirty="0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 25 </a:t>
            </a:r>
            <a:r>
              <a:rPr lang="en-US" sz="2300" b="1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listopada</a:t>
            </a:r>
            <a:r>
              <a:rPr lang="en-US" sz="2300" b="1" dirty="0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 2019 r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.,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obowiązywała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w 2024 r.</a:t>
            </a:r>
          </a:p>
          <a:p>
            <a:pPr marL="342900" indent="-342900" algn="l">
              <a:lnSpc>
                <a:spcPts val="3220"/>
              </a:lnSpc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Uchwała</a:t>
            </a:r>
            <a:r>
              <a:rPr lang="en-US" sz="2300" b="1" dirty="0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 Nr XIII/84/2025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b="1" dirty="0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 z </a:t>
            </a:r>
            <a:r>
              <a:rPr lang="en-US" sz="2300" b="1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dnia</a:t>
            </a:r>
            <a:r>
              <a:rPr lang="en-US" sz="2300" b="1" dirty="0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 31 </a:t>
            </a:r>
            <a:r>
              <a:rPr lang="en-US" sz="2300" b="1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marca</a:t>
            </a:r>
            <a:r>
              <a:rPr lang="en-US" sz="2300" b="1" dirty="0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 2025</a:t>
            </a:r>
            <a:r>
              <a:rPr lang="pl-PL" sz="2300" b="1" dirty="0">
                <a:solidFill>
                  <a:srgbClr val="000000"/>
                </a:solidFill>
                <a:latin typeface="Libre Baskerville" panose="02000000000000000000" pitchFamily="2" charset="0"/>
                <a:ea typeface="Open Sans Bold"/>
                <a:cs typeface="Open Sans Bold"/>
                <a:sym typeface="Open Sans Bold"/>
              </a:rPr>
              <a:t> r.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obowiązuje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od </a:t>
            </a:r>
            <a:r>
              <a:rPr lang="pl-PL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kwietnia 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2025 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8600" y="6134100"/>
            <a:ext cx="8710930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ROZPORZĄDZENIE MINISTRA POLITYKI </a:t>
            </a:r>
          </a:p>
          <a:p>
            <a:pPr algn="ctr">
              <a:lnSpc>
                <a:spcPts val="2700"/>
              </a:lnSpc>
            </a:pP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SPOŁECZNEJ Z DNIA 22 WRZEŚNIA 2005 R. </a:t>
            </a:r>
          </a:p>
          <a:p>
            <a:pPr algn="ctr">
              <a:lnSpc>
                <a:spcPts val="2700"/>
              </a:lnSpc>
            </a:pP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W SPRAWIE SPECJALISTYCZNYCH </a:t>
            </a:r>
          </a:p>
          <a:p>
            <a:pPr algn="ctr">
              <a:lnSpc>
                <a:spcPts val="2700"/>
              </a:lnSpc>
            </a:pP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USŁUG OPIEKUŃCZYCH </a:t>
            </a:r>
          </a:p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Dz. U. z 2024r., </a:t>
            </a:r>
            <a:r>
              <a:rPr lang="pl-PL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p</a:t>
            </a:r>
            <a:r>
              <a:rPr lang="en-US" sz="2700" dirty="0">
                <a:solidFill>
                  <a:srgbClr val="000000"/>
                </a:solidFill>
                <a:latin typeface="Libre Baskerville" panose="02000000000000000000" pitchFamily="2" charset="0"/>
                <a:ea typeface="Yeseva One"/>
                <a:cs typeface="Yeseva One"/>
                <a:sym typeface="Yeseva One"/>
              </a:rPr>
              <a:t>oz. 816)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400" y="8281656"/>
            <a:ext cx="7828914" cy="1204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22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Reguluje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zasady</a:t>
            </a:r>
            <a:r>
              <a:rPr lang="pl-PL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przyznawania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specjalistycznych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usług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opiekuńczych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dla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osób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z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zaburzeniami</a:t>
            </a:r>
            <a:r>
              <a:rPr lang="en-US" sz="2300" dirty="0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Libre Baskerville" panose="02000000000000000000" pitchFamily="2" charset="0"/>
                <a:ea typeface="Open Sans"/>
                <a:cs typeface="Open Sans"/>
                <a:sym typeface="Open Sans"/>
              </a:rPr>
              <a:t>psychicznymi</a:t>
            </a:r>
            <a:endParaRPr lang="en-US" sz="2300" dirty="0">
              <a:solidFill>
                <a:srgbClr val="000000"/>
              </a:solidFill>
              <a:latin typeface="Libre Baskerville" panose="02000000000000000000" pitchFamily="2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0120" y="1380012"/>
            <a:ext cx="12247760" cy="79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1"/>
              </a:lnSpc>
            </a:pPr>
            <a:r>
              <a:rPr lang="en-US" sz="596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Zakres usług opiekuńczych</a:t>
            </a:r>
          </a:p>
        </p:txBody>
      </p:sp>
      <p:sp>
        <p:nvSpPr>
          <p:cNvPr id="3" name="Freeform 3"/>
          <p:cNvSpPr/>
          <p:nvPr/>
        </p:nvSpPr>
        <p:spPr>
          <a:xfrm>
            <a:off x="14974758" y="-3074499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4" y="0"/>
                </a:lnTo>
                <a:lnTo>
                  <a:pt x="6626484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2370405" y="8440907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705400" y="-2795855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5476670" y="7003534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4" y="0"/>
                </a:lnTo>
                <a:lnTo>
                  <a:pt x="4096054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68077" y="5853294"/>
            <a:ext cx="4746496" cy="3162353"/>
          </a:xfrm>
          <a:custGeom>
            <a:avLst/>
            <a:gdLst/>
            <a:ahLst/>
            <a:cxnLst/>
            <a:rect l="l" t="t" r="r" b="b"/>
            <a:pathLst>
              <a:path w="4746496" h="3162353">
                <a:moveTo>
                  <a:pt x="0" y="0"/>
                </a:moveTo>
                <a:lnTo>
                  <a:pt x="4746496" y="0"/>
                </a:lnTo>
                <a:lnTo>
                  <a:pt x="4746496" y="3162353"/>
                </a:lnTo>
                <a:lnTo>
                  <a:pt x="0" y="316235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14424" y="3853044"/>
            <a:ext cx="492243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Zaspokajanie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codziennych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potrzeb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96808" y="2879674"/>
            <a:ext cx="5157670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USŁUGI OPIEKUŃCZE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69945" y="2604050"/>
            <a:ext cx="514276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SPECJALISTYCZNE USŁUGI OPIEKUŃCZE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16902" y="5081769"/>
            <a:ext cx="376904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Opieka higieniczna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2977" y="6042714"/>
            <a:ext cx="509646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Pielęgnacja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zalecona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przez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lekarza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44015" y="7538139"/>
            <a:ext cx="446325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Zapewnienie kontaktu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 otoczeniem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41120" y="4157844"/>
            <a:ext cx="582676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Dedykowane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osobom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zaburzeniami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psychicznymi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01050" y="770779"/>
            <a:ext cx="8496705" cy="1784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1"/>
              </a:lnSpc>
            </a:pPr>
            <a:r>
              <a:rPr lang="en-US" sz="686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Organizacja świadczenia usług</a:t>
            </a:r>
          </a:p>
        </p:txBody>
      </p:sp>
      <p:sp>
        <p:nvSpPr>
          <p:cNvPr id="3" name="Freeform 3"/>
          <p:cNvSpPr/>
          <p:nvPr/>
        </p:nvSpPr>
        <p:spPr>
          <a:xfrm>
            <a:off x="14358201" y="-193057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2846487" y="8610141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8" y="0"/>
                </a:lnTo>
                <a:lnTo>
                  <a:pt x="5210768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176861" y="-2603101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6928108" y="67569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60941" y="7526655"/>
            <a:ext cx="4698359" cy="1731645"/>
          </a:xfrm>
          <a:custGeom>
            <a:avLst/>
            <a:gdLst/>
            <a:ahLst/>
            <a:cxnLst/>
            <a:rect l="l" t="t" r="r" b="b"/>
            <a:pathLst>
              <a:path w="4698359" h="1731645">
                <a:moveTo>
                  <a:pt x="0" y="0"/>
                </a:moveTo>
                <a:lnTo>
                  <a:pt x="4698359" y="0"/>
                </a:lnTo>
                <a:lnTo>
                  <a:pt x="4698359" y="1731645"/>
                </a:lnTo>
                <a:lnTo>
                  <a:pt x="0" y="173164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089043" y="2746445"/>
            <a:ext cx="11520717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pl-PL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sług</a:t>
            </a:r>
            <a:r>
              <a:rPr lang="pl-PL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</a:t>
            </a:r>
            <a:r>
              <a:rPr lang="pl-PL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specjalistyczn</a:t>
            </a:r>
            <a:r>
              <a:rPr lang="pl-PL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</a:t>
            </a:r>
            <a:r>
              <a:rPr lang="pl-PL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</a:t>
            </a:r>
            <a:r>
              <a:rPr lang="pl-PL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dla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osób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zaburzeniami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psychicznymi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gminie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Książ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Wlkp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realizuje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>
              <a:lnSpc>
                <a:spcPts val="3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Spółdzielnia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Socjalna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„ARKA”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siedzibą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Gostyniu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ul.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Kolejowa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3114" y="4862103"/>
            <a:ext cx="10315202" cy="1927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pl-PL" sz="3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Spółdzienia</a:t>
            </a:r>
            <a:r>
              <a:rPr lang="pl-PL" sz="3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socjalna „Arka” zapewnia:</a:t>
            </a:r>
            <a:endParaRPr lang="en-US" sz="3000" b="1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organizację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koordynację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</a:t>
            </a:r>
          </a:p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realizację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pl-PL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zakresu i wymiaru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zgodnie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decyzjami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administracyjnymi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Ośrodka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Pomocy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Społecznej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w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Książu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Wlkp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3114" y="7170021"/>
            <a:ext cx="11520717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Cel:</a:t>
            </a:r>
          </a:p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profesjonalne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systematyczne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świadczenie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wsparcia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osobom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potrzebującym</a:t>
            </a:r>
            <a:r>
              <a:rPr lang="pl-PL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pomocy 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zagwarantowanie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bezpieczeństwa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w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miejscu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zamieszkania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podpoiecznych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00400" y="4076700"/>
            <a:ext cx="11721636" cy="1670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2024 </a:t>
            </a:r>
            <a:r>
              <a:rPr lang="en-US" sz="12500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rok</a:t>
            </a:r>
            <a:endParaRPr lang="en-US" sz="12500" dirty="0">
              <a:solidFill>
                <a:srgbClr val="000000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628235"/>
            <a:ext cx="12725399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pl-PL" sz="64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Koszty i liczba zrealizowanych usług w </a:t>
            </a:r>
            <a:r>
              <a:rPr lang="en-US" sz="6461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2024 r.</a:t>
            </a:r>
          </a:p>
        </p:txBody>
      </p:sp>
      <p:sp>
        <p:nvSpPr>
          <p:cNvPr id="3" name="Freeform 3"/>
          <p:cNvSpPr/>
          <p:nvPr/>
        </p:nvSpPr>
        <p:spPr>
          <a:xfrm>
            <a:off x="14135717" y="-1274717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2605384" y="8980364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-425896" y="-2842914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65733" y="2906771"/>
            <a:ext cx="4235323" cy="6356958"/>
          </a:xfrm>
          <a:custGeom>
            <a:avLst/>
            <a:gdLst/>
            <a:ahLst/>
            <a:cxnLst/>
            <a:rect l="l" t="t" r="r" b="b"/>
            <a:pathLst>
              <a:path w="4235323" h="6356958">
                <a:moveTo>
                  <a:pt x="0" y="0"/>
                </a:moveTo>
                <a:lnTo>
                  <a:pt x="4235324" y="0"/>
                </a:lnTo>
                <a:lnTo>
                  <a:pt x="423532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59055" y="2840096"/>
            <a:ext cx="9263211" cy="2069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3"/>
              </a:lnSpc>
            </a:pPr>
            <a:r>
              <a:rPr lang="en-US" sz="2924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Wydatki</a:t>
            </a:r>
            <a:r>
              <a:rPr lang="en-US" sz="2924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924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na</a:t>
            </a:r>
            <a:r>
              <a:rPr lang="en-US" sz="2924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924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realizację</a:t>
            </a:r>
            <a:r>
              <a:rPr lang="en-US" sz="2924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924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</a:t>
            </a:r>
            <a:r>
              <a:rPr lang="en-US" sz="2924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:</a:t>
            </a:r>
          </a:p>
          <a:p>
            <a:pPr marL="631383" lvl="1" indent="-315691" algn="l">
              <a:lnSpc>
                <a:spcPts val="4123"/>
              </a:lnSpc>
              <a:buFont typeface="Arial"/>
              <a:buChar char="•"/>
            </a:pP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en-US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121.933,70 </a:t>
            </a: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zł</a:t>
            </a:r>
            <a:endParaRPr lang="en-US" sz="2924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31383" lvl="1" indent="-315691" algn="l">
              <a:lnSpc>
                <a:spcPts val="4123"/>
              </a:lnSpc>
              <a:buFont typeface="Arial"/>
              <a:buChar char="•"/>
            </a:pP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Specjalistyczne</a:t>
            </a:r>
            <a:r>
              <a:rPr lang="en-US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pl-PL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dla osób z zaburzeniami psychicznymi </a:t>
            </a:r>
            <a:r>
              <a:rPr lang="en-US" sz="2924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30.996 </a:t>
            </a:r>
            <a:r>
              <a:rPr lang="en-US" sz="2924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zł</a:t>
            </a:r>
            <a:endParaRPr lang="en-US" sz="2924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9055" y="4862717"/>
            <a:ext cx="1014499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Liczba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świadczeń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godzin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):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2.611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godzin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Specjalistyczne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504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godziny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9055" y="6514259"/>
            <a:ext cx="9083114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Koszt 1 </a:t>
            </a: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godziny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usługi</a:t>
            </a:r>
            <a:r>
              <a:rPr lang="en-US" sz="30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: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46,70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zł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Specjalistyczne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usługi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opiekuńcze</a:t>
            </a:r>
            <a:r>
              <a:rPr lang="en-US" sz="30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61,50 </a:t>
            </a:r>
            <a:r>
              <a:rPr lang="en-US" sz="30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zł</a:t>
            </a:r>
            <a:endParaRPr lang="en-US" sz="30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39028" y="-3352298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2605384" y="9627563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8" y="0"/>
                </a:lnTo>
                <a:lnTo>
                  <a:pt x="5210768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3386982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7441407" y="6599753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58600" y="6508961"/>
            <a:ext cx="4261289" cy="2749339"/>
          </a:xfrm>
          <a:custGeom>
            <a:avLst/>
            <a:gdLst/>
            <a:ahLst/>
            <a:cxnLst/>
            <a:rect l="l" t="t" r="r" b="b"/>
            <a:pathLst>
              <a:path w="4826695" h="3285137">
                <a:moveTo>
                  <a:pt x="0" y="0"/>
                </a:moveTo>
                <a:lnTo>
                  <a:pt x="4826695" y="0"/>
                </a:lnTo>
                <a:lnTo>
                  <a:pt x="4826695" y="3285137"/>
                </a:lnTo>
                <a:lnTo>
                  <a:pt x="0" y="328513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l="-1078" r="-107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876341"/>
            <a:ext cx="16230600" cy="1498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1"/>
              </a:lnSpc>
            </a:pPr>
            <a:r>
              <a:rPr lang="en-US" sz="576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Kto korzystał z usług opiekuńczych </a:t>
            </a:r>
          </a:p>
          <a:p>
            <a:pPr algn="ctr">
              <a:lnSpc>
                <a:spcPts val="5761"/>
              </a:lnSpc>
            </a:pPr>
            <a:r>
              <a:rPr lang="en-US" sz="576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w 2024 roku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4815" y="4594993"/>
            <a:ext cx="7877739" cy="117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5"/>
              </a:lnSpc>
            </a:pPr>
            <a:r>
              <a:rPr lang="en-US" sz="2700" b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Liczba osób objętych pomocą</a:t>
            </a:r>
            <a:r>
              <a:rPr lang="en-US" sz="2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14 osób</a:t>
            </a:r>
          </a:p>
          <a:p>
            <a:pPr marL="582932" lvl="1" indent="-291466" algn="l">
              <a:lnSpc>
                <a:spcPts val="3105"/>
              </a:lnSpc>
              <a:buFont typeface="Arial"/>
              <a:buChar char="•"/>
            </a:pPr>
            <a:r>
              <a:rPr lang="en-US" sz="2700" b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Kobiety: </a:t>
            </a:r>
            <a:r>
              <a:rPr lang="en-US" sz="2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12</a:t>
            </a:r>
          </a:p>
          <a:p>
            <a:pPr marL="582932" lvl="1" indent="-291466" algn="l">
              <a:lnSpc>
                <a:spcPts val="3105"/>
              </a:lnSpc>
              <a:buFont typeface="Arial"/>
              <a:buChar char="•"/>
            </a:pPr>
            <a:r>
              <a:rPr lang="en-US" sz="2700" b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Mężczyźni: </a:t>
            </a:r>
            <a:r>
              <a:rPr lang="en-US" sz="27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4815" y="3635693"/>
            <a:ext cx="7877739" cy="70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Liczba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rodzin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korzystających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z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opiekuńczych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12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rodzin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4815" y="2906713"/>
            <a:ext cx="575978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USŁUGI OPIEKUŃCZE: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4815" y="6014218"/>
            <a:ext cx="7877739" cy="139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W 2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rodzinach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z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korzystały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</a:p>
          <a:p>
            <a:pPr algn="l">
              <a:lnSpc>
                <a:spcPts val="2700"/>
              </a:lnSpc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po 2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osoby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:</a:t>
            </a:r>
          </a:p>
          <a:p>
            <a:pPr marL="582932" lvl="1" indent="-291466" algn="l">
              <a:lnSpc>
                <a:spcPts val="270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matka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córką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82932" lvl="1" indent="-291466" algn="l">
              <a:lnSpc>
                <a:spcPts val="270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małżeństwo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9154" y="7373502"/>
            <a:ext cx="9532302" cy="969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SPECJALISTYCZNE USŁUGI OPIEKUŃCZE</a:t>
            </a:r>
            <a:r>
              <a:rPr lang="pl-PL" sz="28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DLA OSOB Z ZABURZENIAMI PSYCHICZNYMI </a:t>
            </a:r>
            <a:endParaRPr lang="en-US" sz="2800" b="1" u="sng" dirty="0">
              <a:solidFill>
                <a:srgbClr val="000000"/>
              </a:solidFill>
              <a:latin typeface="Libre Baskerville Bold"/>
              <a:ea typeface="Libre Baskerville Bold"/>
              <a:cs typeface="Libre Baskerville Bold"/>
              <a:sym typeface="Libre Baskervill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7920" y="8540314"/>
            <a:ext cx="6885503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Liczba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osób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objętych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pomocą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: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mężczyzna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51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lat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12883" y="3330893"/>
            <a:ext cx="881791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PRZEDZIAŁ WIEKOWY PODPIECZNYCH: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31999" y="4029208"/>
            <a:ext cx="4580890" cy="191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wiek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56-60 lat: 2osoby</a:t>
            </a:r>
          </a:p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wiek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61-70 lat: 2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osoby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wiek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71-80 lat: 3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osoby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l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wiek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81-90 lat: 7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osób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67393" y="-18288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4309176" y="7598881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99711" y="-2751501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6239973" y="67569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4" y="0"/>
                </a:lnTo>
                <a:lnTo>
                  <a:pt x="4096054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82200" y="5643976"/>
            <a:ext cx="4772460" cy="3179652"/>
          </a:xfrm>
          <a:custGeom>
            <a:avLst/>
            <a:gdLst/>
            <a:ahLst/>
            <a:cxnLst/>
            <a:rect l="l" t="t" r="r" b="b"/>
            <a:pathLst>
              <a:path w="4772460" h="3179652">
                <a:moveTo>
                  <a:pt x="0" y="0"/>
                </a:moveTo>
                <a:lnTo>
                  <a:pt x="4772460" y="0"/>
                </a:lnTo>
                <a:lnTo>
                  <a:pt x="4772460" y="3179652"/>
                </a:lnTo>
                <a:lnTo>
                  <a:pt x="0" y="317965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09920" y="892830"/>
            <a:ext cx="16230600" cy="86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en-US" sz="646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Odpłatność za świadczone usługi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4999" y="3385185"/>
            <a:ext cx="7624601" cy="1049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7 </a:t>
            </a:r>
            <a:r>
              <a:rPr lang="pl-PL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rodzin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odpłatność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ustalona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poziomie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20-40%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→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zobowiązanie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do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pełnego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regulowania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należności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4999" y="4897074"/>
            <a:ext cx="7998291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7"/>
              </a:lnSpc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4 </a:t>
            </a:r>
            <a:r>
              <a:rPr lang="pl-PL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rodziny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odpłatność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ustalona na poziomie 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15-100 %,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zwolnione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całkowicie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ponoszenia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kosztów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82932" lvl="1" indent="-291466" algn="l">
              <a:lnSpc>
                <a:spcPts val="2997"/>
              </a:lnSpc>
              <a:buFont typeface="Arial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2 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-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ukończony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85. r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ż.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82932" lvl="1" indent="-291466" algn="l">
              <a:lnSpc>
                <a:spcPts val="2997"/>
              </a:lnSpc>
              <a:buFont typeface="Arial"/>
              <a:buChar char="•"/>
            </a:pPr>
            <a:r>
              <a:rPr lang="pl-PL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2 rodziny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korzystanie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usług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przez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więcej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niż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jedną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osobę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w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rodzinie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prowadzącej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wspólnie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gospodarstwo</a:t>
            </a:r>
            <a:r>
              <a:rPr lang="pl-PL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domowe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4999" y="7987523"/>
            <a:ext cx="8981024" cy="167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7"/>
              </a:lnSpc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1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rodzina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-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odpłatność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20-30%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do </a:t>
            </a:r>
          </a:p>
          <a:p>
            <a:pPr algn="l">
              <a:lnSpc>
                <a:spcPts val="3347"/>
              </a:lnSpc>
            </a:pP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19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listopada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2024 r., a od 20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listopada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2024 r.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całkowite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zwolnienie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l">
              <a:lnSpc>
                <a:spcPts val="3347"/>
              </a:lnSpc>
            </a:pP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(z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uwagi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ukończony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85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r.ż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6320" y="2483834"/>
            <a:ext cx="676648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USŁUGI OPIEKUŃCZE: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20623" y="1711755"/>
            <a:ext cx="8103162" cy="15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SPECJALISTYCZNE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USŁUGI OPIEKUŃCZE</a:t>
            </a:r>
            <a:r>
              <a:rPr lang="pl-PL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DLA OSÓB </a:t>
            </a:r>
            <a:br>
              <a:rPr lang="pl-PL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</a:br>
            <a:r>
              <a:rPr lang="pl-PL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Z ZABURZENIAMI PSYCHICZNYMI</a:t>
            </a:r>
            <a:r>
              <a:rPr lang="en-US" sz="3000" b="1" u="sng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48800" y="4083889"/>
            <a:ext cx="7315165" cy="36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1 </a:t>
            </a:r>
            <a:r>
              <a:rPr lang="en-US" sz="2700" b="1" dirty="0" err="1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osoba</a:t>
            </a:r>
            <a:r>
              <a:rPr lang="en-US" sz="2700" b="1" dirty="0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-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ustalono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100 %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odpłatności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448800" y="4747083"/>
            <a:ext cx="7315165" cy="70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Całkowite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zwolnienie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opłat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z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uwagi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wysokie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koszty</a:t>
            </a:r>
            <a:r>
              <a:rPr lang="en-US" sz="27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leczenia</a:t>
            </a:r>
            <a:endParaRPr lang="en-US" sz="2700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2DD5304-A67B-9F75-0A94-AE2914636A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2710" y="9297836"/>
            <a:ext cx="7913294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2780562"/>
            <a:ext cx="11721636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pl-PL" sz="1250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I półrocze </a:t>
            </a:r>
            <a:r>
              <a:rPr lang="en-US" sz="1250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2025 </a:t>
            </a:r>
            <a:r>
              <a:rPr lang="en-US" sz="12500" dirty="0" err="1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rok</a:t>
            </a:r>
            <a:r>
              <a:rPr lang="pl-PL" sz="12500" dirty="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u</a:t>
            </a:r>
            <a:endParaRPr lang="en-US" sz="12500" dirty="0">
              <a:solidFill>
                <a:srgbClr val="000000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900</Words>
  <Application>Microsoft Office PowerPoint</Application>
  <PresentationFormat>Niestandardowy</PresentationFormat>
  <Paragraphs>129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Libre Baskerville Bold</vt:lpstr>
      <vt:lpstr>Calibri</vt:lpstr>
      <vt:lpstr>Arial</vt:lpstr>
      <vt:lpstr>Yeseva One</vt:lpstr>
      <vt:lpstr>Libre Baskerville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</dc:title>
  <dc:creator>zuzanna.jankowska</dc:creator>
  <cp:lastModifiedBy>Agnieszka Drzewiecka</cp:lastModifiedBy>
  <cp:revision>4</cp:revision>
  <cp:lastPrinted>2025-09-18T16:31:36Z</cp:lastPrinted>
  <dcterms:created xsi:type="dcterms:W3CDTF">2006-08-16T00:00:00Z</dcterms:created>
  <dcterms:modified xsi:type="dcterms:W3CDTF">2025-09-22T07:58:24Z</dcterms:modified>
  <dc:identifier>DAGzUbQwTCo</dc:identifier>
</cp:coreProperties>
</file>