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2" r:id="rId4"/>
    <p:sldId id="263" r:id="rId5"/>
    <p:sldId id="264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268" r:id="rId14"/>
    <p:sldId id="276" r:id="rId15"/>
    <p:sldId id="277" r:id="rId16"/>
    <p:sldId id="269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DE43-EE73-4A07-B76C-55240D9D0253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98735-905A-4D60-80A1-CAAA822110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552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307AE-78E3-41D8-AB65-ABECA553AEA6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41085-75DF-4A9F-B047-57EDCDAF4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8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06C78-7C94-4D4C-BDAA-53FB2B5E497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7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16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57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76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9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25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90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27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80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2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5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911C-3AE9-4055-999E-46D1F99172C9}" type="datetimeFigureOut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24B9-C06E-4B2E-8DEA-F648D03277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71625" y="2636248"/>
            <a:ext cx="9144000" cy="2107474"/>
          </a:xfrm>
        </p:spPr>
        <p:txBody>
          <a:bodyPr>
            <a:normAutofit/>
          </a:bodyPr>
          <a:lstStyle/>
          <a:p>
            <a:r>
              <a:rPr lang="pl-PL" sz="4000" b="1" dirty="0"/>
              <a:t>Działalność Zakładu Usług Komunalnych w Książu Wlkp. w zakresie mieszkalnictwa komunalnego w </a:t>
            </a:r>
            <a:r>
              <a:rPr lang="pl-PL" sz="4000" b="1"/>
              <a:t>roku </a:t>
            </a:r>
            <a:r>
              <a:rPr lang="pl-PL" sz="4000" b="1" smtClean="0"/>
              <a:t>2024</a:t>
            </a:r>
            <a:endParaRPr lang="pl-PL" sz="4000" b="1" dirty="0"/>
          </a:p>
        </p:txBody>
      </p:sp>
      <p:pic>
        <p:nvPicPr>
          <p:cNvPr id="6" name="Obraz 5" descr="\\10.0.0.10\wspolny$\LOGO ZUK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17100" r="11829" b="14026"/>
          <a:stretch/>
        </p:blipFill>
        <p:spPr bwMode="auto">
          <a:xfrm>
            <a:off x="232552" y="188683"/>
            <a:ext cx="3148823" cy="214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8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411" y="944335"/>
            <a:ext cx="6858000" cy="5143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6029" y="94433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07086" y="2625209"/>
            <a:ext cx="7796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dirty="0">
                <a:solidFill>
                  <a:srgbClr val="002060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90177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260350"/>
            <a:ext cx="11925300" cy="1511300"/>
          </a:xfrm>
        </p:spPr>
        <p:txBody>
          <a:bodyPr>
            <a:normAutofit fontScale="90000"/>
          </a:bodyPr>
          <a:lstStyle/>
          <a:p>
            <a:pPr marL="285750" indent="-285750" algn="ctr"/>
            <a:r>
              <a:rPr lang="pl-PL" b="1" dirty="0" smtClean="0">
                <a:solidFill>
                  <a:srgbClr val="002060"/>
                </a:solidFill>
                <a:latin typeface="+mn-lt"/>
              </a:rPr>
              <a:t> GOSPODAROWANIE MIESZKANIAMI KOMUNALNYMI I ZARZĄDZANIE NIERUCHOMOŚCIAMI WSPÓLNYMI</a:t>
            </a:r>
            <a:endParaRPr lang="pl-PL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8495" y="1648539"/>
            <a:ext cx="111021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Książ Wielkopolski: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26 lokale mieszkalne w tym 3 z czynszem socjalne, (3 mieszkania niezamieszkane),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1 lokal użytkowy, (na wynajem).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2 lokale mieszkaniowe w budynku wspólnoty mieszkaniowej.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/>
          </a:p>
          <a:p>
            <a:r>
              <a:rPr lang="pl-PL" sz="2000" b="1" dirty="0" smtClean="0"/>
              <a:t>Chwałkowo Kościelne: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9 lokali mieszkalnych w tym 2  z czynszem socjalnym, (1 wolny).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 smtClean="0"/>
          </a:p>
          <a:p>
            <a:r>
              <a:rPr lang="pl-PL" sz="2000" b="1" dirty="0" smtClean="0"/>
              <a:t>Gogolewo: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4 lokale mieszkalne.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 smtClean="0"/>
          </a:p>
          <a:p>
            <a:r>
              <a:rPr lang="pl-PL" sz="2000" b="1" dirty="0" smtClean="0"/>
              <a:t>Zaborowo: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3 lokale mieszkalne, (</a:t>
            </a:r>
            <a:r>
              <a:rPr lang="pl-PL" sz="2000" dirty="0"/>
              <a:t>1</a:t>
            </a:r>
            <a:r>
              <a:rPr lang="pl-PL" sz="2000" dirty="0" smtClean="0"/>
              <a:t> wolne, 1 </a:t>
            </a:r>
            <a:r>
              <a:rPr lang="pl-PL" sz="2000" smtClean="0"/>
              <a:t>do remontu).</a:t>
            </a:r>
            <a:endParaRPr lang="pl-PL" sz="2000" dirty="0" smtClean="0"/>
          </a:p>
          <a:p>
            <a:r>
              <a:rPr lang="pl-PL" sz="2000" b="1" dirty="0" smtClean="0"/>
              <a:t>Włościejewki: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3 lokale mieszkalne, (1 wolny).</a:t>
            </a:r>
            <a:endParaRPr lang="pl-PL" sz="2000" dirty="0"/>
          </a:p>
          <a:p>
            <a:r>
              <a:rPr lang="pl-PL" sz="2000" dirty="0" smtClean="0"/>
              <a:t> </a:t>
            </a:r>
          </a:p>
          <a:p>
            <a:r>
              <a:rPr lang="pl-PL" sz="2000" b="1" dirty="0" smtClean="0"/>
              <a:t>Konarzyce i Włościejewice </a:t>
            </a:r>
            <a:r>
              <a:rPr lang="pl-PL" sz="2000" dirty="0" smtClean="0"/>
              <a:t>po jednym mieszkaniu w szkołach.</a:t>
            </a:r>
          </a:p>
          <a:p>
            <a:r>
              <a:rPr lang="pl-PL" dirty="0" smtClean="0"/>
              <a:t>                             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75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+mn-lt"/>
              </a:rPr>
              <a:t>Stawki czynszów w 2024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Czynsz pełen – 7,45 zł za m² </a:t>
            </a:r>
          </a:p>
          <a:p>
            <a:r>
              <a:rPr lang="pl-PL" dirty="0" smtClean="0"/>
              <a:t>Czynsz podwyższony 5% – 7,82 zł za m² - mieszkania z ogrzewaniem gazowym</a:t>
            </a:r>
          </a:p>
          <a:p>
            <a:r>
              <a:rPr lang="pl-PL" dirty="0" smtClean="0"/>
              <a:t>Czynsz obniżony 10% - 6,71 zł za m² - mieszkania z ogrzewaniem etażowym na poddaszu</a:t>
            </a:r>
          </a:p>
          <a:p>
            <a:r>
              <a:rPr lang="pl-PL" dirty="0" smtClean="0"/>
              <a:t>Czynsz obniżony 5% - 7,08 zł za m² - mieszkania z ogrzewaniem etażowym lub na poddaszu</a:t>
            </a:r>
          </a:p>
          <a:p>
            <a:r>
              <a:rPr lang="pl-PL" dirty="0" smtClean="0"/>
              <a:t>Czynsz socjalny – 3,35 zł za m² </a:t>
            </a:r>
          </a:p>
          <a:p>
            <a:r>
              <a:rPr lang="pl-PL" dirty="0" smtClean="0"/>
              <a:t>Czynsz za pomieszczenia gospodarcze i garaże – </a:t>
            </a:r>
            <a:r>
              <a:rPr lang="pl-PL" dirty="0" smtClean="0"/>
              <a:t>1,73 </a:t>
            </a:r>
            <a:r>
              <a:rPr lang="pl-PL" dirty="0" smtClean="0"/>
              <a:t>zł za m² 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41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+mn-lt"/>
              </a:rPr>
              <a:t>Przychody z czynszów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</a:t>
            </a:r>
            <a:r>
              <a:rPr lang="pl-PL" dirty="0" smtClean="0"/>
              <a:t> roku 2024 przychody z czynszów wyniosły 140 </a:t>
            </a:r>
            <a:r>
              <a:rPr lang="pl-PL" dirty="0" smtClean="0"/>
              <a:t>699,16</a:t>
            </a:r>
            <a:r>
              <a:rPr lang="pl-PL" dirty="0" smtClean="0"/>
              <a:t> </a:t>
            </a:r>
            <a:r>
              <a:rPr lang="pl-PL" dirty="0" smtClean="0"/>
              <a:t>zł</a:t>
            </a:r>
          </a:p>
          <a:p>
            <a:pPr marL="0" indent="0" algn="just">
              <a:buNone/>
            </a:pPr>
            <a:r>
              <a:rPr lang="pl-PL" dirty="0" smtClean="0"/>
              <a:t> i przeznaczone zostały na:</a:t>
            </a:r>
          </a:p>
          <a:p>
            <a:pPr algn="just"/>
            <a:r>
              <a:rPr lang="pl-PL" dirty="0"/>
              <a:t>r</a:t>
            </a:r>
            <a:r>
              <a:rPr lang="pl-PL" dirty="0" smtClean="0"/>
              <a:t>emonty </a:t>
            </a:r>
            <a:r>
              <a:rPr lang="pl-PL" dirty="0" smtClean="0"/>
              <a:t>mieszkań, inwestycje </a:t>
            </a:r>
            <a:r>
              <a:rPr lang="pl-PL" dirty="0" smtClean="0"/>
              <a:t>– </a:t>
            </a:r>
            <a:r>
              <a:rPr lang="pl-PL" dirty="0" smtClean="0"/>
              <a:t>73 715,16</a:t>
            </a:r>
            <a:r>
              <a:rPr lang="pl-PL" dirty="0" smtClean="0"/>
              <a:t> </a:t>
            </a:r>
            <a:r>
              <a:rPr lang="pl-PL" dirty="0" smtClean="0"/>
              <a:t>zł,</a:t>
            </a:r>
          </a:p>
          <a:p>
            <a:pPr algn="just"/>
            <a:r>
              <a:rPr lang="pl-PL" dirty="0"/>
              <a:t>p</a:t>
            </a:r>
            <a:r>
              <a:rPr lang="pl-PL" dirty="0" smtClean="0"/>
              <a:t>rzeglądy </a:t>
            </a:r>
            <a:r>
              <a:rPr lang="pl-PL" dirty="0" smtClean="0"/>
              <a:t>kominiarskie, </a:t>
            </a:r>
            <a:r>
              <a:rPr lang="pl-PL" dirty="0" smtClean="0"/>
              <a:t>czyszczenie kominów i przewodów wentylacyjnych – </a:t>
            </a:r>
            <a:r>
              <a:rPr lang="pl-PL" dirty="0" smtClean="0"/>
              <a:t>8 432,16</a:t>
            </a:r>
            <a:r>
              <a:rPr lang="pl-PL" dirty="0" smtClean="0"/>
              <a:t> </a:t>
            </a:r>
            <a:r>
              <a:rPr lang="pl-PL" dirty="0" smtClean="0"/>
              <a:t>zł,</a:t>
            </a:r>
          </a:p>
          <a:p>
            <a:pPr algn="just"/>
            <a:r>
              <a:rPr lang="pl-PL" dirty="0" smtClean="0"/>
              <a:t>przeglądy techniczne pieców gazowych – 1 </a:t>
            </a:r>
            <a:r>
              <a:rPr lang="pl-PL" dirty="0" smtClean="0"/>
              <a:t>722</a:t>
            </a:r>
            <a:r>
              <a:rPr lang="pl-PL" dirty="0" smtClean="0"/>
              <a:t>,00 </a:t>
            </a:r>
            <a:r>
              <a:rPr lang="pl-PL" dirty="0" smtClean="0"/>
              <a:t>zł,</a:t>
            </a:r>
          </a:p>
          <a:p>
            <a:pPr algn="just"/>
            <a:r>
              <a:rPr lang="pl-PL" dirty="0"/>
              <a:t>p</a:t>
            </a:r>
            <a:r>
              <a:rPr lang="pl-PL" dirty="0" smtClean="0"/>
              <a:t>rzeglądy techniczne budynków – </a:t>
            </a:r>
            <a:r>
              <a:rPr lang="pl-PL" dirty="0"/>
              <a:t>3</a:t>
            </a:r>
            <a:r>
              <a:rPr lang="pl-PL" dirty="0" smtClean="0"/>
              <a:t> </a:t>
            </a:r>
            <a:r>
              <a:rPr lang="pl-PL" dirty="0" smtClean="0"/>
              <a:t>500,00 zł,</a:t>
            </a:r>
          </a:p>
          <a:p>
            <a:pPr algn="just"/>
            <a:r>
              <a:rPr lang="pl-PL" dirty="0" smtClean="0"/>
              <a:t>wywóz szamba (Chwałkowo Kościelne) – </a:t>
            </a:r>
            <a:r>
              <a:rPr lang="pl-PL" dirty="0" smtClean="0"/>
              <a:t>13 654,16</a:t>
            </a:r>
            <a:r>
              <a:rPr lang="pl-PL" dirty="0" smtClean="0"/>
              <a:t> </a:t>
            </a:r>
            <a:r>
              <a:rPr lang="pl-PL" dirty="0" smtClean="0"/>
              <a:t>zł.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71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+mn-lt"/>
              </a:rPr>
              <a:t>Należności przeterminowane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Na koniec grudnia 2024 r. sześciu najemców posiadało zaległości </a:t>
            </a:r>
          </a:p>
          <a:p>
            <a:pPr marL="0" indent="0">
              <a:buNone/>
            </a:pPr>
            <a:r>
              <a:rPr lang="pl-PL" dirty="0" smtClean="0"/>
              <a:t>w regulowaniu czynszu na kwotę 33 035,14 zł.</a:t>
            </a:r>
          </a:p>
          <a:p>
            <a:pPr marL="0" indent="0">
              <a:buNone/>
            </a:pPr>
            <a:r>
              <a:rPr lang="pl-PL" dirty="0" smtClean="0"/>
              <a:t>Kwoty największych zaległości:</a:t>
            </a:r>
          </a:p>
          <a:p>
            <a:r>
              <a:rPr lang="pl-PL" dirty="0" smtClean="0"/>
              <a:t>9 795,51 zł – 20 zaległych płatności - sprawa w sądzie, na 15.09.2025 pozostało 4 026,44 zł.</a:t>
            </a:r>
          </a:p>
          <a:p>
            <a:r>
              <a:rPr lang="pl-PL" dirty="0" smtClean="0"/>
              <a:t>4 040.09 zł – 17 zaległych płatności,</a:t>
            </a:r>
          </a:p>
          <a:p>
            <a:r>
              <a:rPr lang="pl-PL" dirty="0" smtClean="0"/>
              <a:t>12 641,77 zł – 35 zaległych płatności – sprawa w sądzie i u komornika,</a:t>
            </a:r>
          </a:p>
          <a:p>
            <a:r>
              <a:rPr lang="pl-PL" dirty="0" smtClean="0"/>
              <a:t>5 338,50  </a:t>
            </a:r>
            <a:r>
              <a:rPr lang="pl-PL" dirty="0"/>
              <a:t>– </a:t>
            </a:r>
            <a:r>
              <a:rPr lang="pl-PL" dirty="0" smtClean="0"/>
              <a:t>29 zaległych płatności – ugoda z gminą, </a:t>
            </a:r>
            <a:r>
              <a:rPr lang="pl-PL" dirty="0"/>
              <a:t>na 15.09.2025 pozostało </a:t>
            </a:r>
            <a:r>
              <a:rPr lang="pl-PL" dirty="0" smtClean="0"/>
              <a:t>3 403,50 </a:t>
            </a:r>
            <a:r>
              <a:rPr lang="pl-PL" dirty="0"/>
              <a:t>zł.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ozostałe – spóźnienie w terminowym regulowaniu płatności.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2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+mn-lt"/>
              </a:rPr>
              <a:t>Działania w zakresie remontów mieszkań</a:t>
            </a:r>
            <a:endParaRPr lang="pl-PL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smtClean="0"/>
              <a:t>Fundusz remontowy i inwestycyjny przeznaczony na bieżące naprawy i remonty mieszkań w 2024 r. wynosił 73 715,16 zł i przeznaczony został min. na:</a:t>
            </a:r>
          </a:p>
          <a:p>
            <a:pPr algn="just"/>
            <a:r>
              <a:rPr lang="pl-PL" sz="2400" dirty="0" smtClean="0"/>
              <a:t>Wymiana stolarki okiennej w Książu Wlkp. ul Wichury 8 – 1 910,00 zł.</a:t>
            </a:r>
          </a:p>
          <a:p>
            <a:pPr algn="just"/>
            <a:r>
              <a:rPr lang="pl-PL" sz="2400" dirty="0" smtClean="0"/>
              <a:t>Wymiana stolarki drzwiowej wejściowej w Książu Wlkp. ul. Jana Pawła II 28 – 6.900,00 zł.</a:t>
            </a:r>
          </a:p>
          <a:p>
            <a:pPr algn="just"/>
            <a:r>
              <a:rPr lang="pl-PL" sz="2400" dirty="0" smtClean="0"/>
              <a:t>Kapitalny remont mieszkania ul. Jana Pawła II </a:t>
            </a:r>
            <a:r>
              <a:rPr lang="pl-PL" sz="2400" dirty="0" smtClean="0"/>
              <a:t>24/4 – 32 000,00 zł.</a:t>
            </a:r>
            <a:endParaRPr lang="pl-PL" sz="2400" dirty="0" smtClean="0"/>
          </a:p>
          <a:p>
            <a:r>
              <a:rPr lang="pl-PL" sz="2400" dirty="0" smtClean="0"/>
              <a:t>Zmiana sposobu ogrzewania lokalu Plac Kosynierów 15/5, - nowa instalacja c.o. i piec gazowy -13 030,96 zł.</a:t>
            </a:r>
          </a:p>
          <a:p>
            <a:r>
              <a:rPr lang="pl-PL" sz="2400" dirty="0" smtClean="0"/>
              <a:t>Ocieplenie części budynku przy ul. Dąbrowskiego 6 -  18 284,00 zł.</a:t>
            </a:r>
          </a:p>
          <a:p>
            <a:r>
              <a:rPr lang="pl-PL" sz="2400" dirty="0" smtClean="0"/>
              <a:t>Pozostała kwota drobne naprawy instalacji elektrycznej, kanalizacyjnej i wodnej.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414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  <a:latin typeface="+mn-lt"/>
              </a:rPr>
              <a:t>Kapitalny remont mieszkania nr 4 przy ul. Jana Pawła II w Książu Wlkp.</a:t>
            </a:r>
            <a:endParaRPr lang="pl-PL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Remont polegał min. na: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Zeskrobaniu starej farby i  </a:t>
            </a:r>
            <a:r>
              <a:rPr lang="pl-PL" dirty="0"/>
              <a:t>s</a:t>
            </a:r>
            <a:r>
              <a:rPr lang="pl-PL" dirty="0" smtClean="0"/>
              <a:t>zpachlowanie wszystkich pomieszczeń.</a:t>
            </a:r>
          </a:p>
          <a:p>
            <a:r>
              <a:rPr lang="pl-PL" dirty="0" smtClean="0"/>
              <a:t>Malowanie wszystkich pomieszczeń farbą emulsyjną.</a:t>
            </a:r>
          </a:p>
          <a:p>
            <a:r>
              <a:rPr lang="pl-PL" dirty="0" smtClean="0"/>
              <a:t>Zerwanie i położenie nowej wykładziny PCV.</a:t>
            </a:r>
          </a:p>
          <a:p>
            <a:r>
              <a:rPr lang="pl-PL" dirty="0" smtClean="0"/>
              <a:t>Ułożeniu nowych płytek w kuchni i łazience.</a:t>
            </a:r>
          </a:p>
          <a:p>
            <a:r>
              <a:rPr lang="pl-PL" dirty="0" smtClean="0"/>
              <a:t>Wymianie stolarki drzwiowej.</a:t>
            </a:r>
          </a:p>
          <a:p>
            <a:r>
              <a:rPr lang="pl-PL" dirty="0" smtClean="0"/>
              <a:t>Położeniu nowej instalacji elektrycznej.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33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37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539</Words>
  <Application>Microsoft Office PowerPoint</Application>
  <PresentationFormat>Panoramiczny</PresentationFormat>
  <Paragraphs>64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Działalność Zakładu Usług Komunalnych w Książu Wlkp. w zakresie mieszkalnictwa komunalnego w roku 2024</vt:lpstr>
      <vt:lpstr> GOSPODAROWANIE MIESZKANIAMI KOMUNALNYMI I ZARZĄDZANIE NIERUCHOMOŚCIAMI WSPÓLNYMI</vt:lpstr>
      <vt:lpstr>Stawki czynszów w 2024</vt:lpstr>
      <vt:lpstr>Przychody z czynszów</vt:lpstr>
      <vt:lpstr>Należności przeterminowane</vt:lpstr>
      <vt:lpstr>Działania w zakresie remontów mieszkań</vt:lpstr>
      <vt:lpstr>Kapitalny remont mieszkania nr 4 przy ul. Jana Pawła II w Książu Wlkp.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Zakładu Usług Komunalnych w Książu Wlkp. w zakresie mieszkalnictwa komunalnego w roku 2021.</dc:title>
  <dc:creator>Marek Celka</dc:creator>
  <cp:lastModifiedBy>Marek Celka</cp:lastModifiedBy>
  <cp:revision>33</cp:revision>
  <cp:lastPrinted>2025-09-22T07:12:41Z</cp:lastPrinted>
  <dcterms:created xsi:type="dcterms:W3CDTF">2022-10-05T06:31:22Z</dcterms:created>
  <dcterms:modified xsi:type="dcterms:W3CDTF">2025-09-22T07:57:40Z</dcterms:modified>
</cp:coreProperties>
</file>