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B22B-C250-4E59-A42F-FDC77EC05174}" type="datetimeFigureOut">
              <a:rPr lang="pl-PL" smtClean="0"/>
              <a:t>29.08.2025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A26C-1802-4858-851E-B8A421689366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610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B22B-C250-4E59-A42F-FDC77EC05174}" type="datetimeFigureOut">
              <a:rPr lang="pl-PL" smtClean="0"/>
              <a:t>29.08.2025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A26C-1802-4858-851E-B8A4216893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526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B22B-C250-4E59-A42F-FDC77EC05174}" type="datetimeFigureOut">
              <a:rPr lang="pl-PL" smtClean="0"/>
              <a:t>29.08.2025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A26C-1802-4858-851E-B8A4216893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8512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B22B-C250-4E59-A42F-FDC77EC05174}" type="datetimeFigureOut">
              <a:rPr lang="pl-PL" smtClean="0"/>
              <a:t>29.08.2025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A26C-1802-4858-851E-B8A4216893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9494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B22B-C250-4E59-A42F-FDC77EC05174}" type="datetimeFigureOut">
              <a:rPr lang="pl-PL" smtClean="0"/>
              <a:t>29.08.2025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A26C-1802-4858-851E-B8A421689366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683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B22B-C250-4E59-A42F-FDC77EC05174}" type="datetimeFigureOut">
              <a:rPr lang="pl-PL" smtClean="0"/>
              <a:t>29.08.2025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A26C-1802-4858-851E-B8A4216893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4614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B22B-C250-4E59-A42F-FDC77EC05174}" type="datetimeFigureOut">
              <a:rPr lang="pl-PL" smtClean="0"/>
              <a:t>29.08.2025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A26C-1802-4858-851E-B8A4216893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624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B22B-C250-4E59-A42F-FDC77EC05174}" type="datetimeFigureOut">
              <a:rPr lang="pl-PL" smtClean="0"/>
              <a:t>29.08.2025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A26C-1802-4858-851E-B8A4216893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321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B22B-C250-4E59-A42F-FDC77EC05174}" type="datetimeFigureOut">
              <a:rPr lang="pl-PL" smtClean="0"/>
              <a:t>29.08.2025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A26C-1802-4858-851E-B8A4216893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4336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349B22B-C250-4E59-A42F-FDC77EC05174}" type="datetimeFigureOut">
              <a:rPr lang="pl-PL" smtClean="0"/>
              <a:t>29.08.2025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6BA26C-1802-4858-851E-B8A4216893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399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B22B-C250-4E59-A42F-FDC77EC05174}" type="datetimeFigureOut">
              <a:rPr lang="pl-PL" smtClean="0"/>
              <a:t>29.08.2025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A26C-1802-4858-851E-B8A4216893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9589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349B22B-C250-4E59-A42F-FDC77EC05174}" type="datetimeFigureOut">
              <a:rPr lang="pl-PL" smtClean="0"/>
              <a:t>29.08.2025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6BA26C-1802-4858-851E-B8A421689366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512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CD7579-FD47-C744-BA04-7092DBDBE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35768" cy="5797931"/>
          </a:xfrm>
        </p:spPr>
        <p:txBody>
          <a:bodyPr>
            <a:normAutofit/>
          </a:bodyPr>
          <a:lstStyle/>
          <a:p>
            <a:r>
              <a:rPr lang="pl-PL" dirty="0"/>
              <a:t>Komisja Rewizyjna 22.09.2025 r.</a:t>
            </a:r>
            <a:br>
              <a:rPr lang="pl-PL" dirty="0"/>
            </a:br>
            <a:br>
              <a:rPr lang="pl-PL" dirty="0"/>
            </a:br>
            <a:r>
              <a:rPr lang="pl-PL" dirty="0"/>
              <a:t>Analiza zużycia kosztów oświetlenia ulicznego na terenie Gminy Książ Wlkp. za 2024 r.</a:t>
            </a:r>
          </a:p>
        </p:txBody>
      </p:sp>
    </p:spTree>
    <p:extLst>
      <p:ext uri="{BB962C8B-B14F-4D97-AF65-F5344CB8AC3E}">
        <p14:creationId xmlns:p14="http://schemas.microsoft.com/office/powerpoint/2010/main" val="2272835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9782E5-06E0-376E-8D0A-BB4E868F7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Zużycie kosztów oświetlenia ulicznego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711A42F-2EA4-4020-98BC-B35578195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na zakup energii do oświetlenia ulicznego zaplanowano w budżecie kwotę 446 153,93 zł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łączna suma kwot faktur za energię w 2024 r. wyniosła </a:t>
            </a:r>
            <a:r>
              <a:rPr lang="pl-PL" b="1" u="sng" dirty="0"/>
              <a:t>354 828,76 zł</a:t>
            </a:r>
            <a:r>
              <a:rPr lang="pl-PL" dirty="0"/>
              <a:t> (co stanowi 79% planu)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kwota za 1 kWh prądu na podstawie podpisanej umowy z Enea S.A. wynosiła </a:t>
            </a:r>
            <a:r>
              <a:rPr lang="pl-PL" b="1" dirty="0"/>
              <a:t>0,69 zł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 </a:t>
            </a:r>
            <a:r>
              <a:rPr lang="pl-PL" dirty="0"/>
              <a:t>perspektywa</a:t>
            </a:r>
            <a:r>
              <a:rPr lang="pl-PL" b="1" dirty="0"/>
              <a:t> </a:t>
            </a:r>
            <a:r>
              <a:rPr lang="pl-PL" dirty="0"/>
              <a:t>kosztów na rok 2025 jest spadkowa – od stycznia 2025 obowiązuje nowa umowa z Enea ze stawką 0,52 zł za 1 kWh, także pod koniec 2024 r. zrealizowano modernizację infrastruktury oświetleniowej na terenie Gminy, montując oświetlenie LED-owe w lampach na gminnym majątku</a:t>
            </a:r>
          </a:p>
        </p:txBody>
      </p:sp>
    </p:spTree>
    <p:extLst>
      <p:ext uri="{BB962C8B-B14F-4D97-AF65-F5344CB8AC3E}">
        <p14:creationId xmlns:p14="http://schemas.microsoft.com/office/powerpoint/2010/main" val="149656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DF161-2632-0614-D058-CB5B4E88C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8CA903-216D-4F59-A187-918382702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Porównanie zużycia oświetlenia ulicznego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4173A9BD-3253-06F8-A8B7-516D45B2E4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48334"/>
              </p:ext>
            </p:extLst>
          </p:nvPr>
        </p:nvGraphicFramePr>
        <p:xfrm>
          <a:off x="978408" y="1846263"/>
          <a:ext cx="8500555" cy="2577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0455">
                  <a:extLst>
                    <a:ext uri="{9D8B030D-6E8A-4147-A177-3AD203B41FA5}">
                      <a16:colId xmlns:a16="http://schemas.microsoft.com/office/drawing/2014/main" val="3061938178"/>
                    </a:ext>
                  </a:extLst>
                </a:gridCol>
                <a:gridCol w="1359767">
                  <a:extLst>
                    <a:ext uri="{9D8B030D-6E8A-4147-A177-3AD203B41FA5}">
                      <a16:colId xmlns:a16="http://schemas.microsoft.com/office/drawing/2014/main" val="4011506375"/>
                    </a:ext>
                  </a:extLst>
                </a:gridCol>
                <a:gridCol w="1700111">
                  <a:extLst>
                    <a:ext uri="{9D8B030D-6E8A-4147-A177-3AD203B41FA5}">
                      <a16:colId xmlns:a16="http://schemas.microsoft.com/office/drawing/2014/main" val="403432173"/>
                    </a:ext>
                  </a:extLst>
                </a:gridCol>
                <a:gridCol w="1700111">
                  <a:extLst>
                    <a:ext uri="{9D8B030D-6E8A-4147-A177-3AD203B41FA5}">
                      <a16:colId xmlns:a16="http://schemas.microsoft.com/office/drawing/2014/main" val="427961179"/>
                    </a:ext>
                  </a:extLst>
                </a:gridCol>
                <a:gridCol w="1700111">
                  <a:extLst>
                    <a:ext uri="{9D8B030D-6E8A-4147-A177-3AD203B41FA5}">
                      <a16:colId xmlns:a16="http://schemas.microsoft.com/office/drawing/2014/main" val="3000305326"/>
                    </a:ext>
                  </a:extLst>
                </a:gridCol>
              </a:tblGrid>
              <a:tr h="348297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PPE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różnica w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703316"/>
                  </a:ext>
                </a:extLst>
              </a:tr>
              <a:tr h="387032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Chwałkowo Kościelne </a:t>
                      </a: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590310600016519871</a:t>
                      </a:r>
                      <a:endParaRPr lang="pl-PL" sz="1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/>
                        <a:t>zużycie w kWh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4 720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2 542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46%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272914"/>
                  </a:ext>
                </a:extLst>
              </a:tr>
              <a:tr h="14668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0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ul. Zakrzewska</a:t>
                      </a: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0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590310600015985370</a:t>
                      </a:r>
                      <a:endParaRPr lang="pl-PL" sz="1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/>
                        <a:t>zużycie w kWh</a:t>
                      </a:r>
                    </a:p>
                    <a:p>
                      <a:pPr algn="ctr"/>
                      <a:endParaRPr lang="pl-PL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22 323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11 114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725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0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ul. Polna/Leśna</a:t>
                      </a:r>
                      <a:endParaRPr lang="pl-PL" sz="10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590310600019439558</a:t>
                      </a:r>
                      <a:endParaRPr lang="pl-PL" sz="1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/>
                        <a:t>zużycie w kWh</a:t>
                      </a:r>
                    </a:p>
                    <a:p>
                      <a:pPr algn="ctr"/>
                      <a:endParaRPr lang="pl-PL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6 538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3 179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51%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896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0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         Mchy</a:t>
                      </a: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590310600016870040</a:t>
                      </a:r>
                      <a:endParaRPr lang="pl-PL" sz="1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/>
                        <a:t>zużycie w kWh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6 336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3 553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43%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518854"/>
                  </a:ext>
                </a:extLst>
              </a:tr>
              <a:tr h="391731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    Konarskie</a:t>
                      </a: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590310600001784451</a:t>
                      </a:r>
                      <a:endParaRPr lang="pl-PL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/>
                        <a:t>zużycie w kWh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4 433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2 065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53%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531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004571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ja">
  <a:themeElements>
    <a:clrScheme name="Retrospekc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93</TotalTime>
  <Words>206</Words>
  <Application>Microsoft Office PowerPoint</Application>
  <PresentationFormat>Panoramiczny</PresentationFormat>
  <Paragraphs>45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Retrospekcja</vt:lpstr>
      <vt:lpstr>Komisja Rewizyjna 22.09.2025 r.  Analiza zużycia kosztów oświetlenia ulicznego na terenie Gminy Książ Wlkp. za 2024 r.</vt:lpstr>
      <vt:lpstr>Zużycie kosztów oświetlenia ulicznego</vt:lpstr>
      <vt:lpstr>Porównanie zużycia oświetlenia ulicznego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Marcin Mostowski</dc:creator>
  <cp:lastModifiedBy>Marcin Mostowski</cp:lastModifiedBy>
  <cp:revision>3</cp:revision>
  <dcterms:created xsi:type="dcterms:W3CDTF">2025-08-29T08:45:22Z</dcterms:created>
  <dcterms:modified xsi:type="dcterms:W3CDTF">2025-08-29T10:18:54Z</dcterms:modified>
</cp:coreProperties>
</file>